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sldIdLst>
    <p:sldId id="256" r:id="rId3"/>
    <p:sldId id="257" r:id="rId4"/>
    <p:sldId id="275" r:id="rId5"/>
    <p:sldId id="276" r:id="rId6"/>
    <p:sldId id="277" r:id="rId7"/>
    <p:sldId id="260" r:id="rId8"/>
    <p:sldId id="261" r:id="rId9"/>
    <p:sldId id="264" r:id="rId10"/>
    <p:sldId id="262" r:id="rId11"/>
    <p:sldId id="259" r:id="rId12"/>
    <p:sldId id="265" r:id="rId13"/>
    <p:sldId id="266" r:id="rId14"/>
    <p:sldId id="267" r:id="rId15"/>
    <p:sldId id="273" r:id="rId16"/>
    <p:sldId id="281" r:id="rId17"/>
    <p:sldId id="278" r:id="rId18"/>
    <p:sldId id="268" r:id="rId19"/>
    <p:sldId id="269" r:id="rId20"/>
    <p:sldId id="270" r:id="rId21"/>
    <p:sldId id="271" r:id="rId22"/>
    <p:sldId id="272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9900"/>
    <a:srgbClr val="3366CC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984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F348E7-74D6-41F7-A37F-FF1A81C8ADE7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8CB1C35-2AF7-4976-8CF3-3F8CF3193B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7FD3-E1C6-460B-9954-C16B9B32DB34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B2EF5-26D7-4FD2-9AF3-265C26A5D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024E4-E60B-43EF-AE2A-CE569377E135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37762-8A7E-4FE7-97C5-56A28D964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CD4B4-4BDF-495B-9BCD-58B5ABAA8BB5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7708C-19E9-4DEF-8E7A-9F000AB510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716A2-94C5-497D-BE01-38EEC0EF3623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3DBCD-40A7-4AB5-BAFB-F641C100A1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B1488-D9E4-418C-8D4F-51752FCF0E46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935AF-FAAE-4B34-9CF6-9A31307738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55C16-9B13-49E7-A484-DCA3C37543E7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C7E1F-0723-46CE-B459-8909784D96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A9B19-4DAF-4BE2-8185-94451B66A849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988B9-6E82-41EB-8ABD-B90AB7F1C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E67AD-CF0E-49CB-9336-2A36F9AA4B50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241FA-791A-453A-86C2-C0FADDFF4A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71945-2779-4825-A84F-2A582C0680A0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6D74E-A4DD-4220-B958-90DEDD31E5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26F9D-48E0-4C7C-A8ED-C9BC8E88984F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43843-8FD2-46E7-B803-3E313A838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307FB-76D4-4CB4-87ED-B0D423A813E1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87830-C71C-499D-9A16-F53D20C3C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0D319-9604-4EF4-8B1C-BAC5C45478E2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B7DBE-8235-4A2A-9E82-467399EF92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68DE6-30D6-4908-B423-B81F19C4B2FC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04134-F375-416B-A750-38DC28435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1495E-603E-4312-9BD8-FB93541EC16E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23FFF-F13A-416F-A01D-D25162DBA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58905-8F4B-44DB-8F1E-119D4A913CD8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B6AA9-ECEE-4B2C-9205-C942B05AB0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8E493-44BD-447A-AFD9-0656CEA5C263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A2166-D3F7-4620-99DA-E511AD7B9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FA13B-4B60-4516-8F4D-F585022BD008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80D5F-3E5F-4347-8399-D90C7ED6B4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8E145-B235-4473-B991-7CFB677039C4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0D3EA-B2CF-4360-981E-2D3C48ECB8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674EF-91D5-4FD5-A1A9-773A38CC01E0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37B29-A4AB-4AAF-AF7B-A251253530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34D1E-54CD-4896-8B22-E120AC5389A9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0B79F-913F-4C4C-B274-F9B0198C2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0A271-BBD8-497C-A9FD-B0BB97B1D116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844BF-1F8C-4DB6-928A-B7373F354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743F2-C61C-4ACC-AA0C-16DD4B841576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3CC18-AF75-4525-85C5-1CB420126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17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2142C3-0806-4AB1-8E63-0C67EFE3DD15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FDF0AA-CFDB-4AE9-9A7D-8B400D373F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175" name="Рисунок 12" descr="7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19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FABEA6-7D4B-4A21-A721-9400A005ACDB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C723B4-7200-4100-A997-6667231CC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199" name="Рисунок 12" descr="8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5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6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2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3786188" y="428625"/>
            <a:ext cx="5357812" cy="1785938"/>
          </a:xfrm>
          <a:prstGeom prst="rect">
            <a:avLst/>
          </a:prstGeom>
        </p:spPr>
        <p:txBody>
          <a:bodyPr/>
          <a:lstStyle/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6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Прямоугольник 1"/>
          <p:cNvSpPr>
            <a:spLocks noChangeArrowheads="1"/>
          </p:cNvSpPr>
          <p:nvPr/>
        </p:nvSpPr>
        <p:spPr bwMode="auto">
          <a:xfrm>
            <a:off x="3786188" y="188913"/>
            <a:ext cx="5249862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 b="1"/>
              <a:t>Анализ деятельности </a:t>
            </a:r>
            <a:endParaRPr lang="en-US" altLang="ru-RU" sz="2800" b="1"/>
          </a:p>
          <a:p>
            <a:r>
              <a:rPr lang="ru-RU" altLang="ru-RU" sz="2800" b="1"/>
              <a:t>В.О. «Правильный выбор» за 2013-2015 гг..</a:t>
            </a:r>
          </a:p>
          <a:p>
            <a:endParaRPr lang="ru-RU" altLang="ru-RU" sz="2800" b="1"/>
          </a:p>
          <a:p>
            <a:pPr algn="r"/>
            <a:r>
              <a:rPr lang="ru-RU" altLang="ru-RU" sz="2800" b="1"/>
              <a:t>Выполнила: Грудинина Н.В.</a:t>
            </a:r>
          </a:p>
        </p:txBody>
      </p:sp>
      <p:pic>
        <p:nvPicPr>
          <p:cNvPr id="9220" name="Picture 5" descr="C:\Users\пользователь\Desktop\Надя Грудинина\logotip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325" y="4413250"/>
            <a:ext cx="2347913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2"/>
          <p:cNvSpPr txBox="1">
            <a:spLocks/>
          </p:cNvSpPr>
          <p:nvPr/>
        </p:nvSpPr>
        <p:spPr>
          <a:xfrm>
            <a:off x="3625850" y="188913"/>
            <a:ext cx="4714875" cy="1000125"/>
          </a:xfrm>
          <a:prstGeom prst="rect">
            <a:avLst/>
          </a:prstGeom>
        </p:spPr>
        <p:txBody>
          <a:bodyPr/>
          <a:lstStyle/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25" y="5715000"/>
            <a:ext cx="1428750" cy="542925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Логотип </a:t>
            </a:r>
          </a:p>
        </p:txBody>
      </p:sp>
      <p:sp>
        <p:nvSpPr>
          <p:cNvPr id="15364" name="Прямоугольник 3"/>
          <p:cNvSpPr>
            <a:spLocks noChangeArrowheads="1"/>
          </p:cNvSpPr>
          <p:nvPr/>
        </p:nvSpPr>
        <p:spPr bwMode="auto">
          <a:xfrm>
            <a:off x="0" y="115888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/>
              <a:t>Действующие и АКТУАЛЬНЫЕ темы на данный момент.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950" y="739775"/>
          <a:ext cx="8928100" cy="6002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0667"/>
                <a:gridCol w="2317365"/>
                <a:gridCol w="2304026"/>
                <a:gridCol w="2448028"/>
                <a:gridCol w="1368014"/>
              </a:tblGrid>
              <a:tr h="500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№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Тема доклада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Ответственная кафедра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ФИО докладчика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ФИО руководитель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</a:tr>
              <a:tr h="751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1. 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Возраст когда </a:t>
                      </a:r>
                      <a:r>
                        <a:rPr lang="ru-RU" sz="1400" b="1" dirty="0" smtClean="0">
                          <a:effectLst/>
                        </a:rPr>
                        <a:t>приходится </a:t>
                      </a:r>
                      <a:r>
                        <a:rPr lang="ru-RU" sz="1400" b="1" dirty="0">
                          <a:effectLst/>
                        </a:rPr>
                        <a:t>взрослеть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Акушерства и гинекологии лечебного и стом. факультетов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Мудров В.А.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Мочалова М.Н.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</a:tr>
              <a:tr h="1099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2. 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Влияние алкоголя и наркотиков на организм человека (на базе музея нормальной анатомии)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Нор. Анатомии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Грачев </a:t>
                      </a:r>
                      <a:r>
                        <a:rPr lang="ru-RU" sz="1400" b="1" dirty="0" smtClean="0">
                          <a:effectLst/>
                        </a:rPr>
                        <a:t>А.Э.341 </a:t>
                      </a:r>
                      <a:r>
                        <a:rPr lang="ru-RU" sz="1400" b="1" dirty="0">
                          <a:effectLst/>
                        </a:rPr>
                        <a:t>гр.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Попрядухин В.В.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</a:tr>
              <a:tr h="500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3. 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Влияние пива на организм подростков.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Гистология, цитология, эмбриология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Нимбуева</a:t>
                      </a:r>
                      <a:r>
                        <a:rPr lang="ru-RU" sz="1400" b="1" dirty="0">
                          <a:effectLst/>
                        </a:rPr>
                        <a:t> С.Г</a:t>
                      </a:r>
                      <a:r>
                        <a:rPr lang="ru-RU" sz="1400" b="1" dirty="0" smtClean="0">
                          <a:effectLst/>
                        </a:rPr>
                        <a:t>.,608</a:t>
                      </a:r>
                      <a:endParaRPr lang="ru-RU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Евгалдаев</a:t>
                      </a:r>
                      <a:r>
                        <a:rPr lang="ru-RU" sz="1400" b="1" dirty="0">
                          <a:effectLst/>
                        </a:rPr>
                        <a:t> С.Д</a:t>
                      </a:r>
                      <a:r>
                        <a:rPr lang="ru-RU" sz="1400" b="1" dirty="0" smtClean="0">
                          <a:effectLst/>
                        </a:rPr>
                        <a:t>.,606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Русаева Н.С.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</a:tr>
              <a:tr h="751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4. 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Влияние энергетических напитков на организм млекопитающих.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Гистология, цитология, эмбриология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Нимбуева</a:t>
                      </a:r>
                      <a:r>
                        <a:rPr lang="ru-RU" sz="1400" b="1" dirty="0">
                          <a:effectLst/>
                        </a:rPr>
                        <a:t> С.Г</a:t>
                      </a:r>
                      <a:r>
                        <a:rPr lang="ru-RU" sz="1400" b="1" dirty="0" smtClean="0">
                          <a:effectLst/>
                        </a:rPr>
                        <a:t>.,608</a:t>
                      </a:r>
                      <a:endParaRPr lang="ru-RU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Евгалдаев</a:t>
                      </a:r>
                      <a:r>
                        <a:rPr lang="ru-RU" sz="1400" b="1" dirty="0">
                          <a:effectLst/>
                        </a:rPr>
                        <a:t> С.Д</a:t>
                      </a:r>
                      <a:r>
                        <a:rPr lang="ru-RU" sz="1400" b="1" dirty="0" smtClean="0">
                          <a:effectLst/>
                        </a:rPr>
                        <a:t>.,606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Русаева Н.С.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</a:tr>
              <a:tr h="824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«Будьте здоровы!»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(ЗОЖ для школьников начальных классов)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Гуманитарных наук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Ерофеева </a:t>
                      </a:r>
                      <a:r>
                        <a:rPr lang="ru-RU" sz="1400" b="1" dirty="0" smtClean="0">
                          <a:effectLst/>
                        </a:rPr>
                        <a:t>Т.Ф., Кочева </a:t>
                      </a:r>
                      <a:r>
                        <a:rPr lang="ru-RU" sz="1400" b="1" dirty="0">
                          <a:effectLst/>
                        </a:rPr>
                        <a:t>И.А.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Громова </a:t>
                      </a:r>
                      <a:r>
                        <a:rPr lang="ru-RU" sz="1400" b="1" dirty="0" smtClean="0">
                          <a:effectLst/>
                        </a:rPr>
                        <a:t>А.В.,</a:t>
                      </a:r>
                      <a:r>
                        <a:rPr lang="ru-RU" sz="1400" b="1" baseline="0" dirty="0" smtClean="0">
                          <a:effectLst/>
                        </a:rPr>
                        <a:t> </a:t>
                      </a:r>
                      <a:r>
                        <a:rPr lang="ru-RU" sz="1400" b="1" dirty="0" smtClean="0">
                          <a:effectLst/>
                        </a:rPr>
                        <a:t>Сычева Н.Н.,</a:t>
                      </a:r>
                      <a:endParaRPr lang="ru-RU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Дондокова</a:t>
                      </a:r>
                      <a:r>
                        <a:rPr lang="ru-RU" sz="1400" b="1" dirty="0">
                          <a:effectLst/>
                        </a:rPr>
                        <a:t> М.С. </a:t>
                      </a:r>
                      <a:r>
                        <a:rPr lang="ru-RU" sz="1400" b="1" dirty="0" smtClean="0">
                          <a:effectLst/>
                        </a:rPr>
                        <a:t>346 гр.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Шемякина-Разумная Е.В.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</a:tr>
              <a:tr h="751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Влияние алкоголя на будущую маму.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Акушерства и гинекологии педиатрического факультета, ФПК и ППС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Калинкина Света.,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Козлова Юля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.,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Тарбаева</a:t>
                      </a:r>
                      <a:r>
                        <a:rPr lang="ru-RU" sz="1400" b="1" dirty="0">
                          <a:effectLst/>
                        </a:rPr>
                        <a:t> Д.А.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</a:tr>
              <a:tr h="824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Влияние гормональных контрацептивов на молодой организм девушек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Акушерства и гинекологии педиатрического факультета, ФПК и ППС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БронниковаОксана,650</a:t>
                      </a:r>
                      <a:endParaRPr lang="ru-RU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Брязгунова</a:t>
                      </a:r>
                      <a:r>
                        <a:rPr lang="ru-RU" sz="1400" b="1" dirty="0">
                          <a:effectLst/>
                        </a:rPr>
                        <a:t> </a:t>
                      </a:r>
                      <a:r>
                        <a:rPr lang="ru-RU" sz="1400" b="1" dirty="0" smtClean="0">
                          <a:effectLst/>
                        </a:rPr>
                        <a:t>Ольга,650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Тарбаева</a:t>
                      </a:r>
                      <a:r>
                        <a:rPr lang="ru-RU" sz="1400" b="1" dirty="0">
                          <a:effectLst/>
                        </a:rPr>
                        <a:t> Д.А.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3" marR="31623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825" y="188913"/>
          <a:ext cx="8642349" cy="64087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4963"/>
                <a:gridCol w="2056067"/>
                <a:gridCol w="2305289"/>
                <a:gridCol w="2302581"/>
                <a:gridCol w="1503449"/>
              </a:tblGrid>
              <a:tr h="1195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8.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7" marR="52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«Жить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здорово без курения!»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7" marR="5271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Педиатрия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7" marR="5271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БронниковаОксана,650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Брязгунова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Ольга,650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7" marR="5271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Гаймоленко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И.Н.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7" marR="52717" marT="0" marB="0">
                    <a:solidFill>
                      <a:schemeClr val="bg1"/>
                    </a:solidFill>
                  </a:tcPr>
                </a:tc>
              </a:tr>
              <a:tr h="1591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9.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7" marR="52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Медико-социальные проблемы наркомании в молодежной среде. Неотложная помощь.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7" marR="52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Безопасности жизнедеятельности и медицины катастроф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7" marR="52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Дорофеева </a:t>
                      </a:r>
                      <a:r>
                        <a:rPr lang="ru-RU" sz="1600" b="1" dirty="0" smtClean="0">
                          <a:effectLst/>
                        </a:rPr>
                        <a:t>М.В.417 </a:t>
                      </a:r>
                      <a:r>
                        <a:rPr lang="ru-RU" sz="1600" b="1" dirty="0">
                          <a:effectLst/>
                        </a:rPr>
                        <a:t>гр</a:t>
                      </a:r>
                      <a:r>
                        <a:rPr lang="ru-RU" sz="1600" b="1" dirty="0" smtClean="0">
                          <a:effectLst/>
                        </a:rPr>
                        <a:t>.</a:t>
                      </a:r>
                      <a:endParaRPr lang="ru-RU" sz="1600" b="1" dirty="0">
                        <a:effectLst/>
                      </a:endParaRPr>
                    </a:p>
                  </a:txBody>
                  <a:tcPr marL="52717" marR="52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Любин А.В.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7" marR="52717" marT="0" marB="0"/>
                </a:tc>
              </a:tr>
              <a:tr h="14985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10.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7" marR="52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ДТП и безопасность в молодежной среде. Помощь при ДТП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7" marR="52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Безопасности жизнедеятельности и медицины катастроф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7" marR="52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Бурцева М., </a:t>
                      </a:r>
                      <a:r>
                        <a:rPr lang="ru-RU" sz="1600" b="1" dirty="0" smtClean="0">
                          <a:effectLst/>
                        </a:rPr>
                        <a:t>401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Жеребцов А, </a:t>
                      </a:r>
                      <a:r>
                        <a:rPr lang="ru-RU" sz="1600" b="1" dirty="0" smtClean="0">
                          <a:effectLst/>
                        </a:rPr>
                        <a:t>443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Астафьева Е</a:t>
                      </a:r>
                      <a:r>
                        <a:rPr lang="ru-RU" sz="1600" b="1" dirty="0" smtClean="0">
                          <a:effectLst/>
                        </a:rPr>
                        <a:t>.,441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Шумов Г., </a:t>
                      </a:r>
                      <a:r>
                        <a:rPr lang="ru-RU" sz="1600" b="1" dirty="0" smtClean="0">
                          <a:effectLst/>
                        </a:rPr>
                        <a:t>442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7" marR="52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Любин А.В.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7" marR="52717" marT="0" marB="0"/>
                </a:tc>
              </a:tr>
              <a:tr h="14985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11.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7" marR="52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Стволовые клетки (видеопрезентация, примеры из жизни)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7" marR="52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Биология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7" marR="52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Мнахацканян</a:t>
                      </a:r>
                      <a:r>
                        <a:rPr lang="ru-RU" sz="1600" b="1" dirty="0">
                          <a:effectLst/>
                        </a:rPr>
                        <a:t> А.Е., </a:t>
                      </a:r>
                      <a:r>
                        <a:rPr lang="ru-RU" sz="1600" b="1" dirty="0" smtClean="0">
                          <a:effectLst/>
                        </a:rPr>
                        <a:t>318 </a:t>
                      </a:r>
                      <a:r>
                        <a:rPr lang="ru-RU" sz="1600" b="1" dirty="0">
                          <a:effectLst/>
                        </a:rPr>
                        <a:t>гр.,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Велихер</a:t>
                      </a:r>
                      <a:r>
                        <a:rPr lang="ru-RU" sz="1600" b="1" dirty="0">
                          <a:effectLst/>
                        </a:rPr>
                        <a:t> М.Г., </a:t>
                      </a:r>
                      <a:r>
                        <a:rPr lang="ru-RU" sz="1600" b="1" dirty="0" smtClean="0">
                          <a:effectLst/>
                        </a:rPr>
                        <a:t>318 </a:t>
                      </a:r>
                      <a:r>
                        <a:rPr lang="ru-RU" sz="1600" b="1" dirty="0">
                          <a:effectLst/>
                        </a:rPr>
                        <a:t>гр.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7" marR="52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Чистякова Н.С.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7" marR="52717" marT="0" marB="0"/>
                </a:tc>
              </a:tr>
              <a:tr h="625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12.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7" marR="52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Чесотка, </a:t>
                      </a:r>
                      <a:r>
                        <a:rPr lang="ru-RU" sz="1600" b="1" dirty="0" smtClean="0">
                          <a:effectLst/>
                        </a:rPr>
                        <a:t>педикулез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7" marR="52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</a:rPr>
                        <a:t>Дерматовенерология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7" marR="52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</a:rPr>
                        <a:t>Свистунова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 Н.М.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Иванов М., 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7" marR="527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Шабельская</a:t>
                      </a:r>
                      <a:r>
                        <a:rPr lang="ru-RU" sz="1600" b="1" dirty="0">
                          <a:effectLst/>
                        </a:rPr>
                        <a:t> В.В.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7" marR="52717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825" y="115888"/>
          <a:ext cx="8713788" cy="66262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9743"/>
                <a:gridCol w="2509651"/>
                <a:gridCol w="2813851"/>
                <a:gridCol w="2810543"/>
              </a:tblGrid>
              <a:tr h="590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13.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4" marR="527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Профилактика ИППП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4" marR="5271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effectLst/>
                        </a:rPr>
                        <a:t>Дерматовенерология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4" marR="5271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Емельянов А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.,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4" marR="52714" marT="0" marB="0">
                    <a:solidFill>
                      <a:schemeClr val="bg1"/>
                    </a:solidFill>
                  </a:tcPr>
                </a:tc>
              </a:tr>
              <a:tr h="1491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14.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4" marR="527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Личная гигиена ребенка, профилактика заболеваний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4" marR="527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Инфекционные болезни и эпидемиология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4" marR="527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</a:rPr>
                        <a:t>Свистунова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 Н.М.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Иванов М., 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4" marR="52714" marT="0" marB="0"/>
                </a:tc>
              </a:tr>
              <a:tr h="5993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15.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4" marR="527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Солнце и очки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4" marR="527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Офтальмология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4" marR="527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Саклакова О.А. ординатор 2 года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4" marR="52714" marT="0" marB="0"/>
                </a:tc>
              </a:tr>
              <a:tr h="590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16.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4" marR="527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Компьютер и орган зрения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4" marR="527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Офтальмология.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4" marR="527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Батомункуева А.Т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4" marR="52714" marT="0" marB="0"/>
                </a:tc>
              </a:tr>
              <a:tr h="1275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17.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4" marR="527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Рациональное питание как основа профилактики гастритов у школьников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4" marR="527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Педиатрии лечебного и стоматологического факультетов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4" marR="527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Петрова А.И.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,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</a:rPr>
                        <a:t>Шевелёва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 А.К.,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</a:rPr>
                        <a:t>Кошечкина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 Г.Н.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4" marR="52714" marT="0" marB="0"/>
                </a:tc>
              </a:tr>
              <a:tr h="1189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18.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4" marR="527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Выбор сделай сам (профилактика ИППП)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4" marR="527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Педиатрии лечебного и стоматологического факультетов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4" marR="527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Казакова А.И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.,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</a:rPr>
                        <a:t>Новокшанова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 С.В.,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FF0000"/>
                          </a:solidFill>
                          <a:effectLst/>
                        </a:rPr>
                        <a:t>Пакулова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 В.В.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4" marR="52714" marT="0" marB="0"/>
                </a:tc>
              </a:tr>
              <a:tr h="888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19.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4" marR="527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Курение и тромбоз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4" marR="527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Патологической физиологии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4" marR="527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</a:rPr>
                        <a:t>Сатановская</a:t>
                      </a:r>
                      <a:r>
                        <a:rPr lang="ru-RU" sz="1600" b="1" dirty="0" smtClean="0">
                          <a:effectLst/>
                        </a:rPr>
                        <a:t> </a:t>
                      </a:r>
                      <a:r>
                        <a:rPr lang="ru-RU" sz="1600" b="1" dirty="0">
                          <a:effectLst/>
                        </a:rPr>
                        <a:t>К.И</a:t>
                      </a:r>
                      <a:r>
                        <a:rPr lang="ru-RU" sz="1600" b="1" dirty="0" smtClean="0">
                          <a:effectLst/>
                        </a:rPr>
                        <a:t>.,404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14" marR="5271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950" y="-142875"/>
          <a:ext cx="8856663" cy="6770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6742"/>
                <a:gridCol w="2107055"/>
                <a:gridCol w="2362455"/>
                <a:gridCol w="2359679"/>
                <a:gridCol w="1540731"/>
              </a:tblGrid>
              <a:tr h="736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Значение йода и селена в жизнедеятельности человека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Патологической физиологии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Михайлова О.И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.,509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FF0000"/>
                          </a:solidFill>
                          <a:effectLst/>
                        </a:rPr>
                        <a:t>Дивакова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 Н.А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.,509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Масло Е.Ю.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>
                    <a:solidFill>
                      <a:schemeClr val="bg1"/>
                    </a:solidFill>
                  </a:tcPr>
                </a:tc>
              </a:tr>
              <a:tr h="625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Жевательная резинка. Польза и вред.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Патологической физиологии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Дорофеева </a:t>
                      </a:r>
                      <a:r>
                        <a:rPr lang="ru-RU" sz="1400" b="1" dirty="0" smtClean="0">
                          <a:effectLst/>
                        </a:rPr>
                        <a:t>М.В.417 </a:t>
                      </a:r>
                      <a:r>
                        <a:rPr lang="ru-RU" sz="1400" b="1" dirty="0">
                          <a:effectLst/>
                        </a:rPr>
                        <a:t>гр.,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Черных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Изместьев</a:t>
                      </a:r>
                      <a:r>
                        <a:rPr lang="ru-RU" sz="1400" b="1" dirty="0">
                          <a:effectLst/>
                        </a:rPr>
                        <a:t> С.В.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</a:tr>
              <a:tr h="981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22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Дисплазия соединительной ткани среди подростков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Внутренних болезней педиатрического и стоматологического факультетов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Гаджиева </a:t>
                      </a:r>
                      <a:r>
                        <a:rPr lang="ru-RU" sz="1400" b="1" dirty="0" smtClean="0">
                          <a:effectLst/>
                        </a:rPr>
                        <a:t>Эля,534</a:t>
                      </a:r>
                      <a:endParaRPr lang="ru-RU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Потапова </a:t>
                      </a:r>
                      <a:r>
                        <a:rPr lang="ru-RU" sz="1400" b="1" dirty="0" smtClean="0">
                          <a:effectLst/>
                        </a:rPr>
                        <a:t>Ирина,534</a:t>
                      </a:r>
                      <a:endParaRPr lang="ru-RU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Кокарева </a:t>
                      </a:r>
                      <a:r>
                        <a:rPr lang="ru-RU" sz="1400" b="1" dirty="0" smtClean="0">
                          <a:effectLst/>
                        </a:rPr>
                        <a:t>Ольга,531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</a:tr>
              <a:tr h="625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23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Влияние сквернословия на орг.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Ортопедическая стоматология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Найданова</a:t>
                      </a:r>
                      <a:r>
                        <a:rPr lang="ru-RU" sz="14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Ирина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Писаревский Ю.Л.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</a:tr>
              <a:tr h="1042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«Как сохранить зубы здоровыми»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Терапевтической стоматологии с курсом пропедевтики </a:t>
                      </a:r>
                      <a:r>
                        <a:rPr lang="ru-RU" sz="1400" b="1" dirty="0" err="1">
                          <a:effectLst/>
                        </a:rPr>
                        <a:t>стом</a:t>
                      </a:r>
                      <a:r>
                        <a:rPr lang="ru-RU" sz="1400" b="1" dirty="0">
                          <a:effectLst/>
                        </a:rPr>
                        <a:t>. заболеваний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Алексеева О.В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.,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FF0000"/>
                          </a:solidFill>
                          <a:effectLst/>
                        </a:rPr>
                        <a:t>Гадущкина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 С.А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.,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Печенкин Р.А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.,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Лхасаранова И.Б.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</a:tr>
              <a:tr h="1042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25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Как выглядит организм курильщика 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Терапевтической стоматологии с курсом пропедевтики </a:t>
                      </a:r>
                      <a:r>
                        <a:rPr lang="ru-RU" sz="1400" b="1" dirty="0" err="1">
                          <a:effectLst/>
                        </a:rPr>
                        <a:t>стом</a:t>
                      </a:r>
                      <a:r>
                        <a:rPr lang="ru-RU" sz="1400" b="1" dirty="0">
                          <a:effectLst/>
                        </a:rPr>
                        <a:t>. заболеваний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Алексеева О.В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.,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FF0000"/>
                          </a:solidFill>
                          <a:effectLst/>
                        </a:rPr>
                        <a:t>Гадущкина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 С.А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.,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Печенкин Р.А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.,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Лхасаранова И.Б.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</a:tr>
              <a:tr h="981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26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Красивая улыбка – путь к успеху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Стоматология детского возраста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Гаджиева Э.,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Потапова И.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Зубкова А.,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Шишкова Е.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Дежкина И.В.,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Петрова А.М.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</a:tr>
              <a:tr h="736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27</a:t>
                      </a:r>
                      <a:endParaRPr lang="ru-RU" sz="14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Влияние гаджетов на школьников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Медицинской физики и информатики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Грачев Антон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Смоляков Юрий Николаевич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1" marR="39531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611188" y="115888"/>
          <a:ext cx="8229600" cy="6315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2643768"/>
                <a:gridCol w="1645920"/>
                <a:gridCol w="1645920"/>
                <a:gridCol w="1645920"/>
              </a:tblGrid>
              <a:tr h="65052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28. 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"Парентеральные гепатиты" 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Кафедра детских инфекций.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Зырянов С.В. Бадмаев А.В.</a:t>
                      </a:r>
                      <a:endParaRPr lang="ru-RU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ru-RU" sz="1800" b="1" dirty="0"/>
                    </a:p>
                  </a:txBody>
                  <a:tcPr marT="45727" marB="4572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Мироманова</a:t>
                      </a: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Наталья Анатольевна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4568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29.</a:t>
                      </a:r>
                      <a:endParaRPr lang="ru-RU" sz="1800" b="1" dirty="0"/>
                    </a:p>
                  </a:txBody>
                  <a:tcPr marT="45727" marB="45727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"Инфекции, передаваемые клещами»</a:t>
                      </a:r>
                    </a:p>
                  </a:txBody>
                  <a:tcPr marT="45727" marB="45727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Кафедра детских инфекций.</a:t>
                      </a:r>
                      <a:endParaRPr lang="ru-RU" sz="1800" b="1" dirty="0"/>
                    </a:p>
                  </a:txBody>
                  <a:tcPr marT="45727" marB="45727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Пожидаева Н.С. </a:t>
                      </a:r>
                    </a:p>
                    <a:p>
                      <a:pPr algn="ctr"/>
                      <a:r>
                        <a:rPr lang="ru-RU" sz="1800" b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Цыденов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Ж.Б. 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Мироманова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Наталья Анатольевна</a:t>
                      </a:r>
                      <a:endParaRPr lang="ru-RU" sz="1800" b="1" dirty="0"/>
                    </a:p>
                  </a:txBody>
                  <a:tcPr marT="45727" marB="45727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30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Вакцинация ( против гриппа, пневмококковой инфекции</a:t>
                      </a:r>
                      <a:r>
                        <a:rPr lang="ru-RU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ПВБ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Мнахацканян</a:t>
                      </a: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А.Е., </a:t>
                      </a:r>
                      <a:r>
                        <a:rPr lang="ru-RU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318 </a:t>
                      </a: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гр.,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Велихер</a:t>
                      </a: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М.Г., 318 гр.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Лукьянов Сергей Анатольевич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6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31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«Спайс</a:t>
                      </a:r>
                      <a:r>
                        <a:rPr lang="ru-RU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!»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Архипова Анастасия, 24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Людмила Афанасьевна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ru-RU" dirty="0" smtClean="0"/>
              <a:t>В рамках родительского собрания были организованы тематические беседы с родителями 5, 6, 7, классов школ №22, 13,14.</a:t>
            </a:r>
          </a:p>
          <a:p>
            <a:pPr algn="ctr">
              <a:defRPr/>
            </a:pPr>
            <a:r>
              <a:rPr lang="ru-RU" dirty="0" smtClean="0"/>
              <a:t>ординаторы кафедры психиатрии, наркологии и медицинской психологии,</a:t>
            </a:r>
          </a:p>
          <a:p>
            <a:pPr algn="ctr">
              <a:defRPr/>
            </a:pPr>
            <a:r>
              <a:rPr lang="ru-RU" dirty="0" smtClean="0"/>
              <a:t>ординаторы кафедры факультетской терапии.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Оценка эффективности мини-лекций по формированию мотиваций  ЗОЖ.</a:t>
            </a:r>
            <a:br>
              <a:rPr lang="ru-RU" sz="3200" b="1" smtClean="0"/>
            </a:br>
            <a:endParaRPr lang="ru-RU" sz="3200" b="1" smtClean="0"/>
          </a:p>
        </p:txBody>
      </p:sp>
      <p:pic>
        <p:nvPicPr>
          <p:cNvPr id="2150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92275" y="1125538"/>
            <a:ext cx="5759450" cy="50006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b="1" smtClean="0"/>
              <a:t>Оценка эффективности мини-лекций по формированию мотиваций  ЗОЖ.</a:t>
            </a:r>
            <a:br>
              <a:rPr lang="ru-RU" altLang="ru-RU" sz="2800" b="1" smtClean="0"/>
            </a:br>
            <a:r>
              <a:rPr lang="ru-RU" altLang="ru-RU" sz="2800" b="1" smtClean="0"/>
              <a:t>Получено 156 анкет.</a:t>
            </a:r>
            <a:br>
              <a:rPr lang="ru-RU" altLang="ru-RU" sz="2800" b="1" smtClean="0"/>
            </a:br>
            <a:endParaRPr lang="ru-RU" altLang="ru-RU" sz="2800" b="1" smtClean="0"/>
          </a:p>
        </p:txBody>
      </p:sp>
      <p:graphicFrame>
        <p:nvGraphicFramePr>
          <p:cNvPr id="4098" name="Объект 3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p:oleObj spid="_x0000_s4098" r:id="rId3" imgW="8327858" imgH="462726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Объект 3"/>
          <p:cNvGraphicFramePr>
            <a:graphicFrameLocks noGrp="1"/>
          </p:cNvGraphicFramePr>
          <p:nvPr>
            <p:ph idx="1"/>
          </p:nvPr>
        </p:nvGraphicFramePr>
        <p:xfrm>
          <a:off x="406400" y="354013"/>
          <a:ext cx="8331200" cy="5822950"/>
        </p:xfrm>
        <a:graphic>
          <a:graphicData uri="http://schemas.openxmlformats.org/presentationml/2006/ole">
            <p:oleObj spid="_x0000_s5122" r:id="rId3" imgW="8327858" imgH="582218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Объект 3"/>
          <p:cNvGraphicFramePr>
            <a:graphicFrameLocks noGrp="1"/>
          </p:cNvGraphicFramePr>
          <p:nvPr>
            <p:ph idx="1"/>
          </p:nvPr>
        </p:nvGraphicFramePr>
        <p:xfrm>
          <a:off x="406400" y="569913"/>
          <a:ext cx="8537575" cy="6078537"/>
        </p:xfrm>
        <a:graphic>
          <a:graphicData uri="http://schemas.openxmlformats.org/presentationml/2006/ole">
            <p:oleObj spid="_x0000_s6146" r:id="rId3" imgW="8535140" imgH="608433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5715000"/>
            <a:ext cx="2087562" cy="54292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bg1"/>
                </a:solidFill>
              </a:rPr>
              <a:t>Структура 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395288" y="60325"/>
            <a:ext cx="82089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Отряд «Правильный выбор» занимается профориентационной и профилактической работой со школьниками г.Чита. </a:t>
            </a:r>
          </a:p>
          <a:p>
            <a:r>
              <a:rPr lang="ru-RU" altLang="ru-RU"/>
              <a:t>Дата начала деятельности отряда - Октябрь 2013 года.</a:t>
            </a:r>
            <a:endParaRPr lang="en-US" altLang="ru-RU"/>
          </a:p>
          <a:p>
            <a:r>
              <a:rPr lang="ru-RU" altLang="ru-RU"/>
              <a:t>Структура деятельности.</a:t>
            </a:r>
          </a:p>
        </p:txBody>
      </p:sp>
      <p:grpSp>
        <p:nvGrpSpPr>
          <p:cNvPr id="10244" name="Group 7"/>
          <p:cNvGrpSpPr>
            <a:grpSpLocks noChangeAspect="1"/>
          </p:cNvGrpSpPr>
          <p:nvPr/>
        </p:nvGrpSpPr>
        <p:grpSpPr bwMode="auto">
          <a:xfrm>
            <a:off x="900113" y="765175"/>
            <a:ext cx="7343775" cy="5616575"/>
            <a:chOff x="567" y="482"/>
            <a:chExt cx="4626" cy="3538"/>
          </a:xfrm>
        </p:grpSpPr>
        <p:sp>
          <p:nvSpPr>
            <p:cNvPr id="10245" name="AutoShape 6"/>
            <p:cNvSpPr>
              <a:spLocks noChangeAspect="1" noChangeArrowheads="1" noTextEdit="1"/>
            </p:cNvSpPr>
            <p:nvPr/>
          </p:nvSpPr>
          <p:spPr bwMode="auto">
            <a:xfrm>
              <a:off x="567" y="482"/>
              <a:ext cx="4626" cy="3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6" name="Rectangle 8"/>
            <p:cNvSpPr>
              <a:spLocks noChangeArrowheads="1"/>
            </p:cNvSpPr>
            <p:nvPr/>
          </p:nvSpPr>
          <p:spPr bwMode="auto">
            <a:xfrm>
              <a:off x="567" y="484"/>
              <a:ext cx="11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/>
            </a:p>
          </p:txBody>
        </p:sp>
        <p:sp>
          <p:nvSpPr>
            <p:cNvPr id="10247" name="Rectangle 9"/>
            <p:cNvSpPr>
              <a:spLocks noChangeArrowheads="1"/>
            </p:cNvSpPr>
            <p:nvPr/>
          </p:nvSpPr>
          <p:spPr bwMode="auto">
            <a:xfrm>
              <a:off x="567" y="766"/>
              <a:ext cx="11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/>
            </a:p>
          </p:txBody>
        </p:sp>
        <p:sp>
          <p:nvSpPr>
            <p:cNvPr id="10248" name="Rectangle 10"/>
            <p:cNvSpPr>
              <a:spLocks noChangeArrowheads="1"/>
            </p:cNvSpPr>
            <p:nvPr/>
          </p:nvSpPr>
          <p:spPr bwMode="auto">
            <a:xfrm>
              <a:off x="567" y="1049"/>
              <a:ext cx="11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/>
            </a:p>
          </p:txBody>
        </p:sp>
        <p:sp>
          <p:nvSpPr>
            <p:cNvPr id="10249" name="Rectangle 11"/>
            <p:cNvSpPr>
              <a:spLocks noChangeArrowheads="1"/>
            </p:cNvSpPr>
            <p:nvPr/>
          </p:nvSpPr>
          <p:spPr bwMode="auto">
            <a:xfrm>
              <a:off x="606" y="1049"/>
              <a:ext cx="11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/>
            </a:p>
          </p:txBody>
        </p:sp>
        <p:sp>
          <p:nvSpPr>
            <p:cNvPr id="10250" name="Rectangle 12"/>
            <p:cNvSpPr>
              <a:spLocks noChangeArrowheads="1"/>
            </p:cNvSpPr>
            <p:nvPr/>
          </p:nvSpPr>
          <p:spPr bwMode="auto">
            <a:xfrm>
              <a:off x="567" y="1330"/>
              <a:ext cx="11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/>
            </a:p>
          </p:txBody>
        </p:sp>
        <p:sp>
          <p:nvSpPr>
            <p:cNvPr id="10251" name="Rectangle 13"/>
            <p:cNvSpPr>
              <a:spLocks noChangeArrowheads="1"/>
            </p:cNvSpPr>
            <p:nvPr/>
          </p:nvSpPr>
          <p:spPr bwMode="auto">
            <a:xfrm>
              <a:off x="567" y="1613"/>
              <a:ext cx="11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/>
            </a:p>
          </p:txBody>
        </p:sp>
        <p:sp>
          <p:nvSpPr>
            <p:cNvPr id="10252" name="Rectangle 14"/>
            <p:cNvSpPr>
              <a:spLocks noChangeArrowheads="1"/>
            </p:cNvSpPr>
            <p:nvPr/>
          </p:nvSpPr>
          <p:spPr bwMode="auto">
            <a:xfrm>
              <a:off x="567" y="1896"/>
              <a:ext cx="11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/>
            </a:p>
          </p:txBody>
        </p:sp>
        <p:sp>
          <p:nvSpPr>
            <p:cNvPr id="10253" name="Rectangle 15"/>
            <p:cNvSpPr>
              <a:spLocks noChangeArrowheads="1"/>
            </p:cNvSpPr>
            <p:nvPr/>
          </p:nvSpPr>
          <p:spPr bwMode="auto">
            <a:xfrm>
              <a:off x="567" y="2177"/>
              <a:ext cx="11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/>
            </a:p>
          </p:txBody>
        </p:sp>
        <p:sp>
          <p:nvSpPr>
            <p:cNvPr id="10254" name="Rectangle 16"/>
            <p:cNvSpPr>
              <a:spLocks noChangeArrowheads="1"/>
            </p:cNvSpPr>
            <p:nvPr/>
          </p:nvSpPr>
          <p:spPr bwMode="auto">
            <a:xfrm>
              <a:off x="567" y="2460"/>
              <a:ext cx="11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/>
            </a:p>
          </p:txBody>
        </p:sp>
        <p:sp>
          <p:nvSpPr>
            <p:cNvPr id="10255" name="Rectangle 17"/>
            <p:cNvSpPr>
              <a:spLocks noChangeArrowheads="1"/>
            </p:cNvSpPr>
            <p:nvPr/>
          </p:nvSpPr>
          <p:spPr bwMode="auto">
            <a:xfrm>
              <a:off x="567" y="2742"/>
              <a:ext cx="11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/>
            </a:p>
          </p:txBody>
        </p:sp>
        <p:sp>
          <p:nvSpPr>
            <p:cNvPr id="10256" name="Rectangle 18"/>
            <p:cNvSpPr>
              <a:spLocks noChangeArrowheads="1"/>
            </p:cNvSpPr>
            <p:nvPr/>
          </p:nvSpPr>
          <p:spPr bwMode="auto">
            <a:xfrm>
              <a:off x="567" y="3024"/>
              <a:ext cx="11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/>
            </a:p>
          </p:txBody>
        </p:sp>
        <p:sp>
          <p:nvSpPr>
            <p:cNvPr id="10257" name="Rectangle 19"/>
            <p:cNvSpPr>
              <a:spLocks noChangeArrowheads="1"/>
            </p:cNvSpPr>
            <p:nvPr/>
          </p:nvSpPr>
          <p:spPr bwMode="auto">
            <a:xfrm>
              <a:off x="567" y="3306"/>
              <a:ext cx="11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/>
            </a:p>
          </p:txBody>
        </p:sp>
        <p:sp>
          <p:nvSpPr>
            <p:cNvPr id="10258" name="Rectangle 20"/>
            <p:cNvSpPr>
              <a:spLocks noChangeArrowheads="1"/>
            </p:cNvSpPr>
            <p:nvPr/>
          </p:nvSpPr>
          <p:spPr bwMode="auto">
            <a:xfrm>
              <a:off x="567" y="3589"/>
              <a:ext cx="11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ru-RU" altLang="ru-RU"/>
            </a:p>
          </p:txBody>
        </p:sp>
        <p:sp>
          <p:nvSpPr>
            <p:cNvPr id="10259" name="Freeform 21"/>
            <p:cNvSpPr>
              <a:spLocks/>
            </p:cNvSpPr>
            <p:nvPr/>
          </p:nvSpPr>
          <p:spPr bwMode="auto">
            <a:xfrm>
              <a:off x="2449" y="756"/>
              <a:ext cx="377" cy="697"/>
            </a:xfrm>
            <a:custGeom>
              <a:avLst/>
              <a:gdLst>
                <a:gd name="T0" fmla="*/ 0 w 377"/>
                <a:gd name="T1" fmla="*/ 524 h 697"/>
                <a:gd name="T2" fmla="*/ 94 w 377"/>
                <a:gd name="T3" fmla="*/ 524 h 697"/>
                <a:gd name="T4" fmla="*/ 94 w 377"/>
                <a:gd name="T5" fmla="*/ 0 h 697"/>
                <a:gd name="T6" fmla="*/ 283 w 377"/>
                <a:gd name="T7" fmla="*/ 0 h 697"/>
                <a:gd name="T8" fmla="*/ 283 w 377"/>
                <a:gd name="T9" fmla="*/ 524 h 697"/>
                <a:gd name="T10" fmla="*/ 377 w 377"/>
                <a:gd name="T11" fmla="*/ 524 h 697"/>
                <a:gd name="T12" fmla="*/ 188 w 377"/>
                <a:gd name="T13" fmla="*/ 697 h 697"/>
                <a:gd name="T14" fmla="*/ 0 w 377"/>
                <a:gd name="T15" fmla="*/ 524 h 6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77"/>
                <a:gd name="T25" fmla="*/ 0 h 697"/>
                <a:gd name="T26" fmla="*/ 377 w 377"/>
                <a:gd name="T27" fmla="*/ 697 h 69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77" h="697">
                  <a:moveTo>
                    <a:pt x="0" y="524"/>
                  </a:moveTo>
                  <a:lnTo>
                    <a:pt x="94" y="524"/>
                  </a:lnTo>
                  <a:lnTo>
                    <a:pt x="94" y="0"/>
                  </a:lnTo>
                  <a:lnTo>
                    <a:pt x="283" y="0"/>
                  </a:lnTo>
                  <a:lnTo>
                    <a:pt x="283" y="524"/>
                  </a:lnTo>
                  <a:lnTo>
                    <a:pt x="377" y="524"/>
                  </a:lnTo>
                  <a:lnTo>
                    <a:pt x="188" y="697"/>
                  </a:lnTo>
                  <a:lnTo>
                    <a:pt x="0" y="524"/>
                  </a:lnTo>
                  <a:close/>
                </a:path>
              </a:pathLst>
            </a:custGeom>
            <a:solidFill>
              <a:srgbClr val="4F81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0" name="Freeform 22"/>
            <p:cNvSpPr>
              <a:spLocks/>
            </p:cNvSpPr>
            <p:nvPr/>
          </p:nvSpPr>
          <p:spPr bwMode="auto">
            <a:xfrm>
              <a:off x="2449" y="756"/>
              <a:ext cx="377" cy="697"/>
            </a:xfrm>
            <a:custGeom>
              <a:avLst/>
              <a:gdLst>
                <a:gd name="T0" fmla="*/ 0 w 377"/>
                <a:gd name="T1" fmla="*/ 524 h 697"/>
                <a:gd name="T2" fmla="*/ 94 w 377"/>
                <a:gd name="T3" fmla="*/ 524 h 697"/>
                <a:gd name="T4" fmla="*/ 94 w 377"/>
                <a:gd name="T5" fmla="*/ 0 h 697"/>
                <a:gd name="T6" fmla="*/ 283 w 377"/>
                <a:gd name="T7" fmla="*/ 0 h 697"/>
                <a:gd name="T8" fmla="*/ 283 w 377"/>
                <a:gd name="T9" fmla="*/ 524 h 697"/>
                <a:gd name="T10" fmla="*/ 377 w 377"/>
                <a:gd name="T11" fmla="*/ 524 h 697"/>
                <a:gd name="T12" fmla="*/ 188 w 377"/>
                <a:gd name="T13" fmla="*/ 697 h 697"/>
                <a:gd name="T14" fmla="*/ 0 w 377"/>
                <a:gd name="T15" fmla="*/ 524 h 6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77"/>
                <a:gd name="T25" fmla="*/ 0 h 697"/>
                <a:gd name="T26" fmla="*/ 377 w 377"/>
                <a:gd name="T27" fmla="*/ 697 h 69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77" h="697">
                  <a:moveTo>
                    <a:pt x="0" y="524"/>
                  </a:moveTo>
                  <a:lnTo>
                    <a:pt x="94" y="524"/>
                  </a:lnTo>
                  <a:lnTo>
                    <a:pt x="94" y="0"/>
                  </a:lnTo>
                  <a:lnTo>
                    <a:pt x="283" y="0"/>
                  </a:lnTo>
                  <a:lnTo>
                    <a:pt x="283" y="524"/>
                  </a:lnTo>
                  <a:lnTo>
                    <a:pt x="377" y="524"/>
                  </a:lnTo>
                  <a:lnTo>
                    <a:pt x="188" y="697"/>
                  </a:lnTo>
                  <a:lnTo>
                    <a:pt x="0" y="524"/>
                  </a:lnTo>
                  <a:close/>
                </a:path>
              </a:pathLst>
            </a:custGeom>
            <a:noFill/>
            <a:ln w="31750">
              <a:solidFill>
                <a:srgbClr val="385D8A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1" name="Freeform 23"/>
            <p:cNvSpPr>
              <a:spLocks/>
            </p:cNvSpPr>
            <p:nvPr/>
          </p:nvSpPr>
          <p:spPr bwMode="auto">
            <a:xfrm>
              <a:off x="2423" y="1891"/>
              <a:ext cx="378" cy="698"/>
            </a:xfrm>
            <a:custGeom>
              <a:avLst/>
              <a:gdLst>
                <a:gd name="T0" fmla="*/ 0 w 378"/>
                <a:gd name="T1" fmla="*/ 525 h 698"/>
                <a:gd name="T2" fmla="*/ 95 w 378"/>
                <a:gd name="T3" fmla="*/ 525 h 698"/>
                <a:gd name="T4" fmla="*/ 95 w 378"/>
                <a:gd name="T5" fmla="*/ 0 h 698"/>
                <a:gd name="T6" fmla="*/ 284 w 378"/>
                <a:gd name="T7" fmla="*/ 0 h 698"/>
                <a:gd name="T8" fmla="*/ 284 w 378"/>
                <a:gd name="T9" fmla="*/ 525 h 698"/>
                <a:gd name="T10" fmla="*/ 378 w 378"/>
                <a:gd name="T11" fmla="*/ 525 h 698"/>
                <a:gd name="T12" fmla="*/ 189 w 378"/>
                <a:gd name="T13" fmla="*/ 698 h 698"/>
                <a:gd name="T14" fmla="*/ 0 w 378"/>
                <a:gd name="T15" fmla="*/ 525 h 69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78"/>
                <a:gd name="T25" fmla="*/ 0 h 698"/>
                <a:gd name="T26" fmla="*/ 378 w 378"/>
                <a:gd name="T27" fmla="*/ 698 h 69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78" h="698">
                  <a:moveTo>
                    <a:pt x="0" y="525"/>
                  </a:moveTo>
                  <a:lnTo>
                    <a:pt x="95" y="525"/>
                  </a:lnTo>
                  <a:lnTo>
                    <a:pt x="95" y="0"/>
                  </a:lnTo>
                  <a:lnTo>
                    <a:pt x="284" y="0"/>
                  </a:lnTo>
                  <a:lnTo>
                    <a:pt x="284" y="525"/>
                  </a:lnTo>
                  <a:lnTo>
                    <a:pt x="378" y="525"/>
                  </a:lnTo>
                  <a:lnTo>
                    <a:pt x="189" y="698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4F81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2" name="Freeform 24"/>
            <p:cNvSpPr>
              <a:spLocks/>
            </p:cNvSpPr>
            <p:nvPr/>
          </p:nvSpPr>
          <p:spPr bwMode="auto">
            <a:xfrm>
              <a:off x="2423" y="1891"/>
              <a:ext cx="378" cy="698"/>
            </a:xfrm>
            <a:custGeom>
              <a:avLst/>
              <a:gdLst>
                <a:gd name="T0" fmla="*/ 0 w 378"/>
                <a:gd name="T1" fmla="*/ 525 h 698"/>
                <a:gd name="T2" fmla="*/ 95 w 378"/>
                <a:gd name="T3" fmla="*/ 525 h 698"/>
                <a:gd name="T4" fmla="*/ 95 w 378"/>
                <a:gd name="T5" fmla="*/ 0 h 698"/>
                <a:gd name="T6" fmla="*/ 284 w 378"/>
                <a:gd name="T7" fmla="*/ 0 h 698"/>
                <a:gd name="T8" fmla="*/ 284 w 378"/>
                <a:gd name="T9" fmla="*/ 525 h 698"/>
                <a:gd name="T10" fmla="*/ 378 w 378"/>
                <a:gd name="T11" fmla="*/ 525 h 698"/>
                <a:gd name="T12" fmla="*/ 189 w 378"/>
                <a:gd name="T13" fmla="*/ 698 h 698"/>
                <a:gd name="T14" fmla="*/ 0 w 378"/>
                <a:gd name="T15" fmla="*/ 525 h 69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78"/>
                <a:gd name="T25" fmla="*/ 0 h 698"/>
                <a:gd name="T26" fmla="*/ 378 w 378"/>
                <a:gd name="T27" fmla="*/ 698 h 69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78" h="698">
                  <a:moveTo>
                    <a:pt x="0" y="525"/>
                  </a:moveTo>
                  <a:lnTo>
                    <a:pt x="95" y="525"/>
                  </a:lnTo>
                  <a:lnTo>
                    <a:pt x="95" y="0"/>
                  </a:lnTo>
                  <a:lnTo>
                    <a:pt x="284" y="0"/>
                  </a:lnTo>
                  <a:lnTo>
                    <a:pt x="284" y="525"/>
                  </a:lnTo>
                  <a:lnTo>
                    <a:pt x="378" y="525"/>
                  </a:lnTo>
                  <a:lnTo>
                    <a:pt x="189" y="698"/>
                  </a:lnTo>
                  <a:lnTo>
                    <a:pt x="0" y="525"/>
                  </a:lnTo>
                  <a:close/>
                </a:path>
              </a:pathLst>
            </a:custGeom>
            <a:noFill/>
            <a:ln w="31750">
              <a:solidFill>
                <a:srgbClr val="385D8A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3" name="Rectangle 25"/>
            <p:cNvSpPr>
              <a:spLocks noChangeArrowheads="1"/>
            </p:cNvSpPr>
            <p:nvPr/>
          </p:nvSpPr>
          <p:spPr bwMode="auto">
            <a:xfrm>
              <a:off x="1887" y="756"/>
              <a:ext cx="1467" cy="345"/>
            </a:xfrm>
            <a:prstGeom prst="rect">
              <a:avLst/>
            </a:prstGeom>
            <a:solidFill>
              <a:srgbClr val="4F81B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altLang="ru-RU"/>
            </a:p>
          </p:txBody>
        </p:sp>
        <p:sp>
          <p:nvSpPr>
            <p:cNvPr id="10264" name="Rectangle 26"/>
            <p:cNvSpPr>
              <a:spLocks noChangeArrowheads="1"/>
            </p:cNvSpPr>
            <p:nvPr/>
          </p:nvSpPr>
          <p:spPr bwMode="auto">
            <a:xfrm>
              <a:off x="1887" y="756"/>
              <a:ext cx="1467" cy="345"/>
            </a:xfrm>
            <a:prstGeom prst="rect">
              <a:avLst/>
            </a:prstGeom>
            <a:noFill/>
            <a:ln w="31750">
              <a:solidFill>
                <a:srgbClr val="385D8A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altLang="ru-RU"/>
            </a:p>
          </p:txBody>
        </p:sp>
        <p:sp>
          <p:nvSpPr>
            <p:cNvPr id="10265" name="Rectangle 27"/>
            <p:cNvSpPr>
              <a:spLocks noChangeArrowheads="1"/>
            </p:cNvSpPr>
            <p:nvPr/>
          </p:nvSpPr>
          <p:spPr bwMode="auto">
            <a:xfrm>
              <a:off x="1969" y="801"/>
              <a:ext cx="118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b="1">
                  <a:solidFill>
                    <a:srgbClr val="FFFFFF"/>
                  </a:solidFill>
                  <a:latin typeface="Times New Roman" pitchFamily="18" charset="0"/>
                </a:rPr>
                <a:t>Проректор</a:t>
              </a:r>
              <a:r>
                <a:rPr lang="ru-RU" altLang="ru-RU" sz="1600" b="1">
                  <a:solidFill>
                    <a:srgbClr val="FFFFFF"/>
                  </a:solidFill>
                  <a:latin typeface="Times New Roman" pitchFamily="18" charset="0"/>
                </a:rPr>
                <a:t> по УВР</a:t>
              </a:r>
              <a:endParaRPr lang="ru-RU" altLang="ru-RU"/>
            </a:p>
          </p:txBody>
        </p:sp>
        <p:sp>
          <p:nvSpPr>
            <p:cNvPr id="10266" name="Rectangle 28"/>
            <p:cNvSpPr>
              <a:spLocks noChangeArrowheads="1"/>
            </p:cNvSpPr>
            <p:nvPr/>
          </p:nvSpPr>
          <p:spPr bwMode="auto">
            <a:xfrm>
              <a:off x="3070" y="801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 altLang="ru-RU"/>
            </a:p>
          </p:txBody>
        </p:sp>
        <p:sp>
          <p:nvSpPr>
            <p:cNvPr id="10267" name="Rectangle 29"/>
            <p:cNvSpPr>
              <a:spLocks noChangeArrowheads="1"/>
            </p:cNvSpPr>
            <p:nvPr/>
          </p:nvSpPr>
          <p:spPr bwMode="auto">
            <a:xfrm>
              <a:off x="3153" y="801"/>
              <a:ext cx="93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600" b="1">
                  <a:solidFill>
                    <a:srgbClr val="FFFFFF"/>
                  </a:solidFill>
                  <a:latin typeface="Times New Roman" pitchFamily="18" charset="0"/>
                </a:rPr>
                <a:t> </a:t>
              </a:r>
              <a:endParaRPr lang="ru-RU" altLang="ru-RU"/>
            </a:p>
          </p:txBody>
        </p:sp>
        <p:sp>
          <p:nvSpPr>
            <p:cNvPr id="10268" name="Rectangle 30"/>
            <p:cNvSpPr>
              <a:spLocks noChangeArrowheads="1"/>
            </p:cNvSpPr>
            <p:nvPr/>
          </p:nvSpPr>
          <p:spPr bwMode="auto">
            <a:xfrm>
              <a:off x="1903" y="1538"/>
              <a:ext cx="1433" cy="652"/>
            </a:xfrm>
            <a:prstGeom prst="rect">
              <a:avLst/>
            </a:prstGeom>
            <a:solidFill>
              <a:srgbClr val="4F81B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altLang="ru-RU"/>
            </a:p>
          </p:txBody>
        </p:sp>
        <p:sp>
          <p:nvSpPr>
            <p:cNvPr id="10269" name="Rectangle 31"/>
            <p:cNvSpPr>
              <a:spLocks noChangeArrowheads="1"/>
            </p:cNvSpPr>
            <p:nvPr/>
          </p:nvSpPr>
          <p:spPr bwMode="auto">
            <a:xfrm>
              <a:off x="1903" y="1538"/>
              <a:ext cx="1433" cy="652"/>
            </a:xfrm>
            <a:prstGeom prst="rect">
              <a:avLst/>
            </a:prstGeom>
            <a:noFill/>
            <a:ln w="31750">
              <a:solidFill>
                <a:srgbClr val="385D8A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altLang="ru-RU"/>
            </a:p>
          </p:txBody>
        </p:sp>
        <p:sp>
          <p:nvSpPr>
            <p:cNvPr id="10270" name="Rectangle 32"/>
            <p:cNvSpPr>
              <a:spLocks noChangeArrowheads="1"/>
            </p:cNvSpPr>
            <p:nvPr/>
          </p:nvSpPr>
          <p:spPr bwMode="auto">
            <a:xfrm>
              <a:off x="2147" y="1591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 altLang="ru-RU"/>
            </a:p>
          </p:txBody>
        </p:sp>
        <p:sp>
          <p:nvSpPr>
            <p:cNvPr id="10271" name="Rectangle 33"/>
            <p:cNvSpPr>
              <a:spLocks noChangeArrowheads="1"/>
            </p:cNvSpPr>
            <p:nvPr/>
          </p:nvSpPr>
          <p:spPr bwMode="auto">
            <a:xfrm>
              <a:off x="2098" y="1677"/>
              <a:ext cx="111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b="1">
                  <a:solidFill>
                    <a:srgbClr val="FFFFFF"/>
                  </a:solidFill>
                  <a:latin typeface="Calibri" pitchFamily="34" charset="0"/>
                </a:rPr>
                <a:t>Отдел по ВР и СО </a:t>
              </a:r>
              <a:endParaRPr lang="ru-RU" altLang="ru-RU"/>
            </a:p>
          </p:txBody>
        </p:sp>
        <p:sp>
          <p:nvSpPr>
            <p:cNvPr id="10272" name="Rectangle 34"/>
            <p:cNvSpPr>
              <a:spLocks noChangeArrowheads="1"/>
            </p:cNvSpPr>
            <p:nvPr/>
          </p:nvSpPr>
          <p:spPr bwMode="auto">
            <a:xfrm>
              <a:off x="2502" y="1894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 altLang="ru-RU"/>
            </a:p>
          </p:txBody>
        </p:sp>
        <p:sp>
          <p:nvSpPr>
            <p:cNvPr id="10273" name="Rectangle 35"/>
            <p:cNvSpPr>
              <a:spLocks noChangeArrowheads="1"/>
            </p:cNvSpPr>
            <p:nvPr/>
          </p:nvSpPr>
          <p:spPr bwMode="auto">
            <a:xfrm>
              <a:off x="2738" y="1894"/>
              <a:ext cx="94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 b="1">
                  <a:solidFill>
                    <a:srgbClr val="FFFFFF"/>
                  </a:solidFill>
                  <a:latin typeface="Calibri" pitchFamily="34" charset="0"/>
                </a:rPr>
                <a:t> </a:t>
              </a:r>
              <a:endParaRPr lang="ru-RU" altLang="ru-RU"/>
            </a:p>
          </p:txBody>
        </p:sp>
        <p:sp>
          <p:nvSpPr>
            <p:cNvPr id="10274" name="Rectangle 36"/>
            <p:cNvSpPr>
              <a:spLocks noChangeArrowheads="1"/>
            </p:cNvSpPr>
            <p:nvPr/>
          </p:nvSpPr>
          <p:spPr bwMode="auto">
            <a:xfrm>
              <a:off x="3244" y="2527"/>
              <a:ext cx="1333" cy="652"/>
            </a:xfrm>
            <a:prstGeom prst="rect">
              <a:avLst/>
            </a:prstGeom>
            <a:solidFill>
              <a:srgbClr val="4F81B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altLang="ru-RU"/>
            </a:p>
          </p:txBody>
        </p:sp>
        <p:sp>
          <p:nvSpPr>
            <p:cNvPr id="10275" name="Rectangle 37"/>
            <p:cNvSpPr>
              <a:spLocks noChangeArrowheads="1"/>
            </p:cNvSpPr>
            <p:nvPr/>
          </p:nvSpPr>
          <p:spPr bwMode="auto">
            <a:xfrm>
              <a:off x="3244" y="2527"/>
              <a:ext cx="1333" cy="652"/>
            </a:xfrm>
            <a:prstGeom prst="rect">
              <a:avLst/>
            </a:prstGeom>
            <a:noFill/>
            <a:ln w="31750">
              <a:solidFill>
                <a:srgbClr val="385D8A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altLang="ru-RU"/>
            </a:p>
          </p:txBody>
        </p:sp>
        <p:sp>
          <p:nvSpPr>
            <p:cNvPr id="10276" name="Rectangle 38"/>
            <p:cNvSpPr>
              <a:spLocks noChangeArrowheads="1"/>
            </p:cNvSpPr>
            <p:nvPr/>
          </p:nvSpPr>
          <p:spPr bwMode="auto">
            <a:xfrm>
              <a:off x="3509" y="2731"/>
              <a:ext cx="895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 b="1">
                  <a:solidFill>
                    <a:srgbClr val="FFFFFF"/>
                  </a:solidFill>
                  <a:latin typeface="Calibri" pitchFamily="34" charset="0"/>
                </a:rPr>
                <a:t>Кафедры ЧГМА</a:t>
              </a:r>
              <a:endParaRPr lang="ru-RU" altLang="ru-RU"/>
            </a:p>
          </p:txBody>
        </p:sp>
        <p:sp>
          <p:nvSpPr>
            <p:cNvPr id="10277" name="Rectangle 39"/>
            <p:cNvSpPr>
              <a:spLocks noChangeArrowheads="1"/>
            </p:cNvSpPr>
            <p:nvPr/>
          </p:nvSpPr>
          <p:spPr bwMode="auto">
            <a:xfrm>
              <a:off x="4313" y="2731"/>
              <a:ext cx="94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 b="1">
                  <a:solidFill>
                    <a:srgbClr val="FFFFFF"/>
                  </a:solidFill>
                  <a:latin typeface="Calibri" pitchFamily="34" charset="0"/>
                </a:rPr>
                <a:t> </a:t>
              </a:r>
              <a:endParaRPr lang="ru-RU" altLang="ru-RU"/>
            </a:p>
          </p:txBody>
        </p:sp>
        <p:sp>
          <p:nvSpPr>
            <p:cNvPr id="10278" name="Rectangle 40"/>
            <p:cNvSpPr>
              <a:spLocks noChangeArrowheads="1"/>
            </p:cNvSpPr>
            <p:nvPr/>
          </p:nvSpPr>
          <p:spPr bwMode="auto">
            <a:xfrm>
              <a:off x="1921" y="3349"/>
              <a:ext cx="1383" cy="652"/>
            </a:xfrm>
            <a:prstGeom prst="rect">
              <a:avLst/>
            </a:prstGeom>
            <a:solidFill>
              <a:srgbClr val="4F81B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altLang="ru-RU"/>
            </a:p>
          </p:txBody>
        </p:sp>
        <p:sp>
          <p:nvSpPr>
            <p:cNvPr id="10279" name="Rectangle 41"/>
            <p:cNvSpPr>
              <a:spLocks noChangeArrowheads="1"/>
            </p:cNvSpPr>
            <p:nvPr/>
          </p:nvSpPr>
          <p:spPr bwMode="auto">
            <a:xfrm>
              <a:off x="1921" y="3349"/>
              <a:ext cx="1383" cy="652"/>
            </a:xfrm>
            <a:prstGeom prst="rect">
              <a:avLst/>
            </a:prstGeom>
            <a:noFill/>
            <a:ln w="31750">
              <a:solidFill>
                <a:srgbClr val="385D8A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altLang="ru-RU"/>
            </a:p>
          </p:txBody>
        </p:sp>
        <p:sp>
          <p:nvSpPr>
            <p:cNvPr id="10280" name="Rectangle 42"/>
            <p:cNvSpPr>
              <a:spLocks noChangeArrowheads="1"/>
            </p:cNvSpPr>
            <p:nvPr/>
          </p:nvSpPr>
          <p:spPr bwMode="auto">
            <a:xfrm>
              <a:off x="2099" y="3478"/>
              <a:ext cx="1157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 b="1">
                  <a:solidFill>
                    <a:srgbClr val="FFFFFF"/>
                  </a:solidFill>
                  <a:latin typeface="Calibri" pitchFamily="34" charset="0"/>
                </a:rPr>
                <a:t>Студенты, интерны, </a:t>
              </a:r>
              <a:endParaRPr lang="ru-RU" altLang="ru-RU"/>
            </a:p>
          </p:txBody>
        </p:sp>
        <p:sp>
          <p:nvSpPr>
            <p:cNvPr id="10281" name="Rectangle 43"/>
            <p:cNvSpPr>
              <a:spLocks noChangeArrowheads="1"/>
            </p:cNvSpPr>
            <p:nvPr/>
          </p:nvSpPr>
          <p:spPr bwMode="auto">
            <a:xfrm>
              <a:off x="2275" y="3629"/>
              <a:ext cx="665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ru-RU" altLang="ru-RU" sz="1400" b="1">
                  <a:solidFill>
                    <a:srgbClr val="FFFFFF"/>
                  </a:solidFill>
                  <a:latin typeface="Calibri" pitchFamily="34" charset="0"/>
                </a:rPr>
                <a:t>Ординаторы,</a:t>
              </a:r>
            </a:p>
            <a:p>
              <a:pPr algn="ctr"/>
              <a:r>
                <a:rPr lang="ru-RU" altLang="ru-RU" sz="1200" b="1">
                  <a:solidFill>
                    <a:srgbClr val="FFFFFF"/>
                  </a:solidFill>
                </a:rPr>
                <a:t>Аспиранты</a:t>
              </a:r>
              <a:r>
                <a:rPr lang="ru-RU" altLang="ru-RU" sz="1400" b="1">
                  <a:solidFill>
                    <a:srgbClr val="FFFFFF"/>
                  </a:solidFill>
                </a:rPr>
                <a:t> </a:t>
              </a:r>
              <a:endParaRPr lang="ru-RU" altLang="ru-RU"/>
            </a:p>
          </p:txBody>
        </p:sp>
        <p:sp>
          <p:nvSpPr>
            <p:cNvPr id="10282" name="Rectangle 44"/>
            <p:cNvSpPr>
              <a:spLocks noChangeArrowheads="1"/>
            </p:cNvSpPr>
            <p:nvPr/>
          </p:nvSpPr>
          <p:spPr bwMode="auto">
            <a:xfrm>
              <a:off x="2952" y="3629"/>
              <a:ext cx="94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 b="1">
                  <a:solidFill>
                    <a:srgbClr val="FFFFFF"/>
                  </a:solidFill>
                  <a:latin typeface="Calibri" pitchFamily="34" charset="0"/>
                </a:rPr>
                <a:t> </a:t>
              </a:r>
              <a:endParaRPr lang="ru-RU" altLang="ru-RU"/>
            </a:p>
          </p:txBody>
        </p:sp>
        <p:sp>
          <p:nvSpPr>
            <p:cNvPr id="10283" name="Rectangle 45"/>
            <p:cNvSpPr>
              <a:spLocks noChangeArrowheads="1"/>
            </p:cNvSpPr>
            <p:nvPr/>
          </p:nvSpPr>
          <p:spPr bwMode="auto">
            <a:xfrm>
              <a:off x="714" y="2528"/>
              <a:ext cx="1291" cy="652"/>
            </a:xfrm>
            <a:prstGeom prst="rect">
              <a:avLst/>
            </a:prstGeom>
            <a:solidFill>
              <a:srgbClr val="4F81B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altLang="ru-RU"/>
            </a:p>
          </p:txBody>
        </p:sp>
        <p:sp>
          <p:nvSpPr>
            <p:cNvPr id="10284" name="Rectangle 46"/>
            <p:cNvSpPr>
              <a:spLocks noChangeArrowheads="1"/>
            </p:cNvSpPr>
            <p:nvPr/>
          </p:nvSpPr>
          <p:spPr bwMode="auto">
            <a:xfrm>
              <a:off x="714" y="2528"/>
              <a:ext cx="1291" cy="652"/>
            </a:xfrm>
            <a:prstGeom prst="rect">
              <a:avLst/>
            </a:prstGeom>
            <a:noFill/>
            <a:ln w="31750">
              <a:solidFill>
                <a:srgbClr val="385D8A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altLang="ru-RU"/>
            </a:p>
          </p:txBody>
        </p:sp>
        <p:sp>
          <p:nvSpPr>
            <p:cNvPr id="10285" name="Rectangle 47"/>
            <p:cNvSpPr>
              <a:spLocks noChangeArrowheads="1"/>
            </p:cNvSpPr>
            <p:nvPr/>
          </p:nvSpPr>
          <p:spPr bwMode="auto">
            <a:xfrm>
              <a:off x="802" y="2570"/>
              <a:ext cx="1216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 b="1">
                  <a:solidFill>
                    <a:srgbClr val="FFFFFF"/>
                  </a:solidFill>
                  <a:latin typeface="Calibri" pitchFamily="34" charset="0"/>
                </a:rPr>
                <a:t>Руководитель отряда</a:t>
              </a:r>
              <a:endParaRPr lang="ru-RU" altLang="ru-RU"/>
            </a:p>
          </p:txBody>
        </p:sp>
        <p:sp>
          <p:nvSpPr>
            <p:cNvPr id="10286" name="Rectangle 48"/>
            <p:cNvSpPr>
              <a:spLocks noChangeArrowheads="1"/>
            </p:cNvSpPr>
            <p:nvPr/>
          </p:nvSpPr>
          <p:spPr bwMode="auto">
            <a:xfrm>
              <a:off x="1917" y="2570"/>
              <a:ext cx="94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 b="1">
                  <a:solidFill>
                    <a:srgbClr val="FFFFFF"/>
                  </a:solidFill>
                  <a:latin typeface="Calibri" pitchFamily="34" charset="0"/>
                </a:rPr>
                <a:t> </a:t>
              </a:r>
              <a:endParaRPr lang="ru-RU" altLang="ru-RU"/>
            </a:p>
          </p:txBody>
        </p:sp>
        <p:sp>
          <p:nvSpPr>
            <p:cNvPr id="10287" name="Rectangle 49"/>
            <p:cNvSpPr>
              <a:spLocks noChangeArrowheads="1"/>
            </p:cNvSpPr>
            <p:nvPr/>
          </p:nvSpPr>
          <p:spPr bwMode="auto">
            <a:xfrm>
              <a:off x="998" y="2814"/>
              <a:ext cx="839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 b="1">
                  <a:solidFill>
                    <a:srgbClr val="FFFFFF"/>
                  </a:solidFill>
                  <a:latin typeface="Calibri" pitchFamily="34" charset="0"/>
                </a:rPr>
                <a:t>«Правильный </a:t>
              </a:r>
              <a:endParaRPr lang="ru-RU" altLang="ru-RU"/>
            </a:p>
          </p:txBody>
        </p:sp>
        <p:sp>
          <p:nvSpPr>
            <p:cNvPr id="10288" name="Rectangle 50"/>
            <p:cNvSpPr>
              <a:spLocks noChangeArrowheads="1"/>
            </p:cNvSpPr>
            <p:nvPr/>
          </p:nvSpPr>
          <p:spPr bwMode="auto">
            <a:xfrm>
              <a:off x="1142" y="2966"/>
              <a:ext cx="517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 b="1">
                  <a:solidFill>
                    <a:srgbClr val="FFFFFF"/>
                  </a:solidFill>
                  <a:latin typeface="Calibri" pitchFamily="34" charset="0"/>
                </a:rPr>
                <a:t>выбор!»</a:t>
              </a:r>
              <a:endParaRPr lang="ru-RU" altLang="ru-RU"/>
            </a:p>
          </p:txBody>
        </p:sp>
        <p:sp>
          <p:nvSpPr>
            <p:cNvPr id="10289" name="Rectangle 51"/>
            <p:cNvSpPr>
              <a:spLocks noChangeArrowheads="1"/>
            </p:cNvSpPr>
            <p:nvPr/>
          </p:nvSpPr>
          <p:spPr bwMode="auto">
            <a:xfrm>
              <a:off x="1579" y="2966"/>
              <a:ext cx="94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1400" b="1">
                  <a:solidFill>
                    <a:srgbClr val="FFFFFF"/>
                  </a:solidFill>
                  <a:latin typeface="Calibri" pitchFamily="34" charset="0"/>
                </a:rPr>
                <a:t> </a:t>
              </a:r>
              <a:endParaRPr lang="ru-RU" altLang="ru-RU"/>
            </a:p>
          </p:txBody>
        </p:sp>
        <p:sp>
          <p:nvSpPr>
            <p:cNvPr id="10290" name="Freeform 52"/>
            <p:cNvSpPr>
              <a:spLocks/>
            </p:cNvSpPr>
            <p:nvPr/>
          </p:nvSpPr>
          <p:spPr bwMode="auto">
            <a:xfrm>
              <a:off x="2054" y="2624"/>
              <a:ext cx="1115" cy="744"/>
            </a:xfrm>
            <a:custGeom>
              <a:avLst/>
              <a:gdLst>
                <a:gd name="T0" fmla="*/ 1115 w 1115"/>
                <a:gd name="T1" fmla="*/ 186 h 744"/>
                <a:gd name="T2" fmla="*/ 912 w 1115"/>
                <a:gd name="T3" fmla="*/ 372 h 744"/>
                <a:gd name="T4" fmla="*/ 912 w 1115"/>
                <a:gd name="T5" fmla="*/ 279 h 744"/>
                <a:gd name="T6" fmla="*/ 659 w 1115"/>
                <a:gd name="T7" fmla="*/ 279 h 744"/>
                <a:gd name="T8" fmla="*/ 659 w 1115"/>
                <a:gd name="T9" fmla="*/ 558 h 744"/>
                <a:gd name="T10" fmla="*/ 761 w 1115"/>
                <a:gd name="T11" fmla="*/ 558 h 744"/>
                <a:gd name="T12" fmla="*/ 558 w 1115"/>
                <a:gd name="T13" fmla="*/ 744 h 744"/>
                <a:gd name="T14" fmla="*/ 355 w 1115"/>
                <a:gd name="T15" fmla="*/ 558 h 744"/>
                <a:gd name="T16" fmla="*/ 456 w 1115"/>
                <a:gd name="T17" fmla="*/ 558 h 744"/>
                <a:gd name="T18" fmla="*/ 456 w 1115"/>
                <a:gd name="T19" fmla="*/ 279 h 744"/>
                <a:gd name="T20" fmla="*/ 204 w 1115"/>
                <a:gd name="T21" fmla="*/ 279 h 744"/>
                <a:gd name="T22" fmla="*/ 204 w 1115"/>
                <a:gd name="T23" fmla="*/ 372 h 744"/>
                <a:gd name="T24" fmla="*/ 0 w 1115"/>
                <a:gd name="T25" fmla="*/ 186 h 744"/>
                <a:gd name="T26" fmla="*/ 204 w 1115"/>
                <a:gd name="T27" fmla="*/ 0 h 744"/>
                <a:gd name="T28" fmla="*/ 204 w 1115"/>
                <a:gd name="T29" fmla="*/ 93 h 744"/>
                <a:gd name="T30" fmla="*/ 912 w 1115"/>
                <a:gd name="T31" fmla="*/ 93 h 744"/>
                <a:gd name="T32" fmla="*/ 912 w 1115"/>
                <a:gd name="T33" fmla="*/ 0 h 744"/>
                <a:gd name="T34" fmla="*/ 1115 w 1115"/>
                <a:gd name="T35" fmla="*/ 186 h 7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15"/>
                <a:gd name="T55" fmla="*/ 0 h 744"/>
                <a:gd name="T56" fmla="*/ 1115 w 1115"/>
                <a:gd name="T57" fmla="*/ 744 h 7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15" h="744">
                  <a:moveTo>
                    <a:pt x="1115" y="186"/>
                  </a:moveTo>
                  <a:lnTo>
                    <a:pt x="912" y="372"/>
                  </a:lnTo>
                  <a:lnTo>
                    <a:pt x="912" y="279"/>
                  </a:lnTo>
                  <a:lnTo>
                    <a:pt x="659" y="279"/>
                  </a:lnTo>
                  <a:lnTo>
                    <a:pt x="659" y="558"/>
                  </a:lnTo>
                  <a:lnTo>
                    <a:pt x="761" y="558"/>
                  </a:lnTo>
                  <a:lnTo>
                    <a:pt x="558" y="744"/>
                  </a:lnTo>
                  <a:lnTo>
                    <a:pt x="355" y="558"/>
                  </a:lnTo>
                  <a:lnTo>
                    <a:pt x="456" y="558"/>
                  </a:lnTo>
                  <a:lnTo>
                    <a:pt x="456" y="279"/>
                  </a:lnTo>
                  <a:lnTo>
                    <a:pt x="204" y="279"/>
                  </a:lnTo>
                  <a:lnTo>
                    <a:pt x="204" y="372"/>
                  </a:lnTo>
                  <a:lnTo>
                    <a:pt x="0" y="186"/>
                  </a:lnTo>
                  <a:lnTo>
                    <a:pt x="204" y="0"/>
                  </a:lnTo>
                  <a:lnTo>
                    <a:pt x="204" y="93"/>
                  </a:lnTo>
                  <a:lnTo>
                    <a:pt x="912" y="93"/>
                  </a:lnTo>
                  <a:lnTo>
                    <a:pt x="912" y="0"/>
                  </a:lnTo>
                  <a:lnTo>
                    <a:pt x="1115" y="186"/>
                  </a:lnTo>
                  <a:close/>
                </a:path>
              </a:pathLst>
            </a:custGeom>
            <a:solidFill>
              <a:srgbClr val="4F81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91" name="Freeform 53"/>
            <p:cNvSpPr>
              <a:spLocks/>
            </p:cNvSpPr>
            <p:nvPr/>
          </p:nvSpPr>
          <p:spPr bwMode="auto">
            <a:xfrm>
              <a:off x="2054" y="2624"/>
              <a:ext cx="1115" cy="744"/>
            </a:xfrm>
            <a:custGeom>
              <a:avLst/>
              <a:gdLst>
                <a:gd name="T0" fmla="*/ 1115 w 1115"/>
                <a:gd name="T1" fmla="*/ 186 h 744"/>
                <a:gd name="T2" fmla="*/ 912 w 1115"/>
                <a:gd name="T3" fmla="*/ 372 h 744"/>
                <a:gd name="T4" fmla="*/ 912 w 1115"/>
                <a:gd name="T5" fmla="*/ 279 h 744"/>
                <a:gd name="T6" fmla="*/ 659 w 1115"/>
                <a:gd name="T7" fmla="*/ 279 h 744"/>
                <a:gd name="T8" fmla="*/ 659 w 1115"/>
                <a:gd name="T9" fmla="*/ 558 h 744"/>
                <a:gd name="T10" fmla="*/ 761 w 1115"/>
                <a:gd name="T11" fmla="*/ 558 h 744"/>
                <a:gd name="T12" fmla="*/ 558 w 1115"/>
                <a:gd name="T13" fmla="*/ 744 h 744"/>
                <a:gd name="T14" fmla="*/ 355 w 1115"/>
                <a:gd name="T15" fmla="*/ 558 h 744"/>
                <a:gd name="T16" fmla="*/ 456 w 1115"/>
                <a:gd name="T17" fmla="*/ 558 h 744"/>
                <a:gd name="T18" fmla="*/ 456 w 1115"/>
                <a:gd name="T19" fmla="*/ 279 h 744"/>
                <a:gd name="T20" fmla="*/ 204 w 1115"/>
                <a:gd name="T21" fmla="*/ 279 h 744"/>
                <a:gd name="T22" fmla="*/ 204 w 1115"/>
                <a:gd name="T23" fmla="*/ 372 h 744"/>
                <a:gd name="T24" fmla="*/ 0 w 1115"/>
                <a:gd name="T25" fmla="*/ 186 h 744"/>
                <a:gd name="T26" fmla="*/ 204 w 1115"/>
                <a:gd name="T27" fmla="*/ 0 h 744"/>
                <a:gd name="T28" fmla="*/ 204 w 1115"/>
                <a:gd name="T29" fmla="*/ 93 h 744"/>
                <a:gd name="T30" fmla="*/ 912 w 1115"/>
                <a:gd name="T31" fmla="*/ 93 h 744"/>
                <a:gd name="T32" fmla="*/ 912 w 1115"/>
                <a:gd name="T33" fmla="*/ 0 h 744"/>
                <a:gd name="T34" fmla="*/ 1115 w 1115"/>
                <a:gd name="T35" fmla="*/ 186 h 7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15"/>
                <a:gd name="T55" fmla="*/ 0 h 744"/>
                <a:gd name="T56" fmla="*/ 1115 w 1115"/>
                <a:gd name="T57" fmla="*/ 744 h 7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15" h="744">
                  <a:moveTo>
                    <a:pt x="1115" y="186"/>
                  </a:moveTo>
                  <a:lnTo>
                    <a:pt x="912" y="372"/>
                  </a:lnTo>
                  <a:lnTo>
                    <a:pt x="912" y="279"/>
                  </a:lnTo>
                  <a:lnTo>
                    <a:pt x="659" y="279"/>
                  </a:lnTo>
                  <a:lnTo>
                    <a:pt x="659" y="558"/>
                  </a:lnTo>
                  <a:lnTo>
                    <a:pt x="761" y="558"/>
                  </a:lnTo>
                  <a:lnTo>
                    <a:pt x="558" y="744"/>
                  </a:lnTo>
                  <a:lnTo>
                    <a:pt x="355" y="558"/>
                  </a:lnTo>
                  <a:lnTo>
                    <a:pt x="456" y="558"/>
                  </a:lnTo>
                  <a:lnTo>
                    <a:pt x="456" y="279"/>
                  </a:lnTo>
                  <a:lnTo>
                    <a:pt x="204" y="279"/>
                  </a:lnTo>
                  <a:lnTo>
                    <a:pt x="204" y="372"/>
                  </a:lnTo>
                  <a:lnTo>
                    <a:pt x="0" y="186"/>
                  </a:lnTo>
                  <a:lnTo>
                    <a:pt x="204" y="0"/>
                  </a:lnTo>
                  <a:lnTo>
                    <a:pt x="204" y="93"/>
                  </a:lnTo>
                  <a:lnTo>
                    <a:pt x="912" y="93"/>
                  </a:lnTo>
                  <a:lnTo>
                    <a:pt x="912" y="0"/>
                  </a:lnTo>
                  <a:lnTo>
                    <a:pt x="1115" y="186"/>
                  </a:lnTo>
                  <a:close/>
                </a:path>
              </a:pathLst>
            </a:custGeom>
            <a:noFill/>
            <a:ln w="31750">
              <a:solidFill>
                <a:srgbClr val="385D8A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68313" y="31750"/>
            <a:ext cx="8229600" cy="706438"/>
          </a:xfrm>
        </p:spPr>
        <p:txBody>
          <a:bodyPr/>
          <a:lstStyle/>
          <a:p>
            <a:pPr eaLnBrk="1" hangingPunct="1"/>
            <a:r>
              <a:rPr lang="ru-RU" altLang="ru-RU" smtClean="0"/>
              <a:t>Интересующие темы: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620713"/>
            <a:ext cx="8229600" cy="4929187"/>
          </a:xfrm>
        </p:spPr>
        <p:txBody>
          <a:bodyPr/>
          <a:lstStyle/>
          <a:p>
            <a:pPr eaLnBrk="1" hangingPunct="1">
              <a:defRPr/>
            </a:pPr>
            <a:r>
              <a:rPr lang="ru-RU" sz="2300" dirty="0" smtClean="0"/>
              <a:t>1.	</a:t>
            </a:r>
            <a:r>
              <a:rPr lang="ru-RU" sz="2300" dirty="0"/>
              <a:t>Нарушение </a:t>
            </a:r>
            <a:r>
              <a:rPr lang="ru-RU" sz="2300" dirty="0" smtClean="0"/>
              <a:t>осанки;</a:t>
            </a:r>
            <a:endParaRPr lang="ru-RU" sz="2300" dirty="0"/>
          </a:p>
          <a:p>
            <a:pPr eaLnBrk="1" hangingPunct="1">
              <a:defRPr/>
            </a:pPr>
            <a:r>
              <a:rPr lang="ru-RU" sz="2300" dirty="0" smtClean="0"/>
              <a:t>2.	Анатомия (работа головного мозга);</a:t>
            </a:r>
          </a:p>
          <a:p>
            <a:pPr eaLnBrk="1" hangingPunct="1">
              <a:defRPr/>
            </a:pPr>
            <a:r>
              <a:rPr lang="ru-RU" sz="2300" dirty="0" smtClean="0"/>
              <a:t>3.	Детский травматизм;</a:t>
            </a:r>
          </a:p>
          <a:p>
            <a:pPr eaLnBrk="1" hangingPunct="1">
              <a:defRPr/>
            </a:pPr>
            <a:r>
              <a:rPr lang="ru-RU" sz="2300" dirty="0" smtClean="0"/>
              <a:t>4.	Репродуктивная система;</a:t>
            </a:r>
          </a:p>
          <a:p>
            <a:pPr eaLnBrk="1" hangingPunct="1">
              <a:defRPr/>
            </a:pPr>
            <a:r>
              <a:rPr lang="ru-RU" sz="2300" dirty="0" smtClean="0"/>
              <a:t>5.	ЗОЖ;</a:t>
            </a:r>
          </a:p>
          <a:p>
            <a:pPr eaLnBrk="1" hangingPunct="1">
              <a:defRPr/>
            </a:pPr>
            <a:r>
              <a:rPr lang="ru-RU" sz="2300" dirty="0" smtClean="0"/>
              <a:t>6.	Влияние компьютера и мобильных телефонов;</a:t>
            </a:r>
          </a:p>
          <a:p>
            <a:pPr eaLnBrk="1" hangingPunct="1">
              <a:defRPr/>
            </a:pPr>
            <a:r>
              <a:rPr lang="ru-RU" sz="2300" dirty="0" smtClean="0"/>
              <a:t>7.	Последствия бокса;</a:t>
            </a:r>
          </a:p>
          <a:p>
            <a:pPr eaLnBrk="1" hangingPunct="1">
              <a:defRPr/>
            </a:pPr>
            <a:r>
              <a:rPr lang="ru-RU" sz="2300" dirty="0" smtClean="0"/>
              <a:t>8.	ВИЧ – инфекции;</a:t>
            </a:r>
          </a:p>
          <a:p>
            <a:pPr eaLnBrk="1" hangingPunct="1">
              <a:defRPr/>
            </a:pPr>
            <a:r>
              <a:rPr lang="ru-RU" sz="2300" dirty="0" smtClean="0"/>
              <a:t>9.	Физическая культура (работа различных групп мышц);</a:t>
            </a:r>
          </a:p>
          <a:p>
            <a:pPr eaLnBrk="1" hangingPunct="1">
              <a:defRPr/>
            </a:pPr>
            <a:r>
              <a:rPr lang="ru-RU" sz="2300" dirty="0"/>
              <a:t>10. </a:t>
            </a:r>
            <a:r>
              <a:rPr lang="ru-RU" sz="2300" dirty="0" smtClean="0"/>
              <a:t>   Влияние </a:t>
            </a:r>
            <a:r>
              <a:rPr lang="ru-RU" sz="2300" dirty="0"/>
              <a:t>алкоголя, курения, наркотиков на организм </a:t>
            </a:r>
            <a:r>
              <a:rPr lang="ru-RU" sz="2300" dirty="0" smtClean="0"/>
              <a:t>        человека;</a:t>
            </a:r>
          </a:p>
          <a:p>
            <a:pPr eaLnBrk="1" hangingPunct="1">
              <a:defRPr/>
            </a:pPr>
            <a:r>
              <a:rPr lang="ru-RU" sz="2300" dirty="0" smtClean="0"/>
              <a:t>11.  </a:t>
            </a:r>
            <a:r>
              <a:rPr lang="ru-RU" sz="2300" u="sng" dirty="0" smtClean="0"/>
              <a:t>Здоровое питание ( с 1 -11 классы)</a:t>
            </a:r>
          </a:p>
          <a:p>
            <a:pPr eaLnBrk="1" hangingPunct="1">
              <a:defRPr/>
            </a:pPr>
            <a:r>
              <a:rPr lang="ru-RU" sz="2300" dirty="0" smtClean="0"/>
              <a:t>12. Конфликты в классах. Межличностные конфликты.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РЕКОМЕНДАЦИИ:</a:t>
            </a: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altLang="ru-RU" smtClean="0"/>
              <a:t>Привлекать заинтересованных в этой работе студентов, интернов, ординаторов, аспирантов; 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altLang="ru-RU" smtClean="0"/>
              <a:t>Разработать интересующие школьников темы;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ru-RU" altLang="ru-RU" smtClean="0"/>
              <a:t>Пополнить банк лекций. 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ъект 2"/>
          <p:cNvSpPr>
            <a:spLocks noGrp="1"/>
          </p:cNvSpPr>
          <p:nvPr>
            <p:ph idx="1"/>
          </p:nvPr>
        </p:nvSpPr>
        <p:spPr>
          <a:xfrm>
            <a:off x="611188" y="981075"/>
            <a:ext cx="7921625" cy="51450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4000" b="1" smtClean="0"/>
              <a:t>Собрание с участниками отряда состоится 02 ноября в 17:30 (Ярусный зал, главного корпуса)</a:t>
            </a: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65450"/>
            <a:ext cx="6084888" cy="389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5341938" y="750888"/>
            <a:ext cx="208915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/>
              <a:t>Спасибо за</a:t>
            </a:r>
          </a:p>
          <a:p>
            <a:pPr algn="ctr"/>
            <a:r>
              <a:rPr lang="ru-RU" sz="2800"/>
              <a:t> </a:t>
            </a:r>
          </a:p>
          <a:p>
            <a:pPr algn="ctr"/>
            <a:r>
              <a:rPr lang="ru-RU" sz="2800"/>
              <a:t>внимание!</a:t>
            </a:r>
          </a:p>
        </p:txBody>
      </p:sp>
      <p:sp>
        <p:nvSpPr>
          <p:cNvPr id="25604" name="TextBox 5"/>
          <p:cNvSpPr txBox="1">
            <a:spLocks noChangeArrowheads="1"/>
          </p:cNvSpPr>
          <p:nvPr/>
        </p:nvSpPr>
        <p:spPr bwMode="auto">
          <a:xfrm>
            <a:off x="3789363" y="6127750"/>
            <a:ext cx="5364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"Думай, когда отвечаешь "нет" или "да"</a:t>
            </a:r>
          </a:p>
          <a:p>
            <a:r>
              <a:rPr lang="ru-RU" sz="2000" b="1"/>
              <a:t> И помни, что выбор есть всегда!"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ru-RU" altLang="ru-RU" smtClean="0"/>
              <a:t>Направления  деятельности:</a:t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611188" y="1196975"/>
            <a:ext cx="8086725" cy="4525963"/>
          </a:xfrm>
        </p:spPr>
        <p:txBody>
          <a:bodyPr/>
          <a:lstStyle/>
          <a:p>
            <a:r>
              <a:rPr lang="ru-RU" altLang="ru-RU" sz="2400" smtClean="0"/>
              <a:t>1.	Проведение мини-лекций, направленных на формирование мотивации ЗОЖ с учащимися СОШ города и края;</a:t>
            </a:r>
          </a:p>
          <a:p>
            <a:r>
              <a:rPr lang="ru-RU" altLang="ru-RU" sz="2400" smtClean="0"/>
              <a:t>2.	Проведение экскурсий в музеи-академии (анатомический, патологоанатомический, музей истории медицины, музей биологии);</a:t>
            </a:r>
          </a:p>
          <a:p>
            <a:r>
              <a:rPr lang="ru-RU" altLang="ru-RU" sz="2400" smtClean="0"/>
              <a:t>3.	Проведение профориентационной работы, направленной на формирование положительного имиджа ЧГМА в обществе и привлечение абитуриентов.</a:t>
            </a:r>
          </a:p>
          <a:p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ъект 2"/>
          <p:cNvSpPr>
            <a:spLocks noGrp="1"/>
          </p:cNvSpPr>
          <p:nvPr>
            <p:ph idx="1"/>
          </p:nvPr>
        </p:nvSpPr>
        <p:spPr>
          <a:xfrm>
            <a:off x="323850" y="476250"/>
            <a:ext cx="8712200" cy="4525963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ru-RU" altLang="ru-RU" sz="2800" b="1" dirty="0" smtClean="0"/>
              <a:t>В </a:t>
            </a:r>
            <a:r>
              <a:rPr lang="ru-RU" altLang="ru-RU" sz="2800" b="1" dirty="0" err="1" smtClean="0"/>
              <a:t>профориентационной</a:t>
            </a:r>
            <a:r>
              <a:rPr lang="ru-RU" altLang="ru-RU" sz="2800" b="1" dirty="0" smtClean="0"/>
              <a:t> работе принимают участие:</a:t>
            </a:r>
          </a:p>
          <a:p>
            <a:pPr>
              <a:defRPr/>
            </a:pPr>
            <a:r>
              <a:rPr lang="ru-RU" altLang="ru-RU" sz="2800" dirty="0" smtClean="0"/>
              <a:t>студенты академии, </a:t>
            </a:r>
          </a:p>
          <a:p>
            <a:pPr>
              <a:defRPr/>
            </a:pPr>
            <a:r>
              <a:rPr lang="ru-RU" altLang="ru-RU" sz="2800" dirty="0" smtClean="0"/>
              <a:t>ординаторы, </a:t>
            </a:r>
          </a:p>
          <a:p>
            <a:pPr>
              <a:defRPr/>
            </a:pPr>
            <a:r>
              <a:rPr lang="ru-RU" altLang="ru-RU" sz="2800" dirty="0" smtClean="0"/>
              <a:t>интерны, </a:t>
            </a:r>
          </a:p>
          <a:p>
            <a:pPr>
              <a:defRPr/>
            </a:pPr>
            <a:r>
              <a:rPr lang="ru-RU" altLang="ru-RU" sz="2800" dirty="0" smtClean="0"/>
              <a:t>аспиранты. 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altLang="ru-RU" b="1" dirty="0"/>
              <a:t> </a:t>
            </a:r>
            <a:r>
              <a:rPr lang="ru-RU" altLang="ru-RU" b="1" dirty="0" smtClean="0"/>
              <a:t>     </a:t>
            </a:r>
            <a:r>
              <a:rPr lang="ru-RU" altLang="ru-RU" sz="3600" b="1" dirty="0" smtClean="0"/>
              <a:t>Работа ведется по принципу 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altLang="ru-RU" sz="3600" b="1" dirty="0" smtClean="0"/>
              <a:t>«Равный обучает равного». </a:t>
            </a:r>
          </a:p>
          <a:p>
            <a:pPr marL="0" indent="0">
              <a:buFont typeface="Arial" charset="0"/>
              <a:buNone/>
              <a:defRPr/>
            </a:pPr>
            <a:r>
              <a:rPr lang="ru-RU" altLang="ru-RU" sz="2800" b="1" dirty="0" smtClean="0"/>
              <a:t>Перед выходом в аудиторию студенты проходят психологическую подготовку с целью формирования навыков публичных выступлений.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 результате,  работа была организована с 30 школами: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00201"/>
            <a:ext cx="8003232" cy="4061047"/>
          </a:xfrm>
          <a:extLst>
            <a:ext uri="{909E8E84-426E-40DD-AFC4-6F175D3DCCD1}"/>
            <a:ext uri="{91240B29-F687-4F45-9708-019B960494DF}"/>
          </a:extLst>
        </p:spPr>
        <p:txBody>
          <a:bodyPr numCol="3"/>
          <a:lstStyle/>
          <a:p>
            <a:pPr marL="514350" indent="-514350">
              <a:buFont typeface="+mj-lt"/>
              <a:buAutoNum type="arabicPeriod"/>
              <a:defRPr/>
            </a:pPr>
            <a:r>
              <a:rPr lang="ru-RU" sz="1800" b="1" dirty="0" smtClean="0"/>
              <a:t>гимназия №12,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1800" b="1" dirty="0" smtClean="0"/>
              <a:t>русская гимназия,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1800" b="1" dirty="0" err="1" smtClean="0"/>
              <a:t>Заб.КГИ</a:t>
            </a:r>
            <a:r>
              <a:rPr lang="ru-RU" sz="1800" b="1" dirty="0" smtClean="0"/>
              <a:t>,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1800" b="1" dirty="0" smtClean="0"/>
              <a:t>СОШ №22,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1800" b="1" dirty="0" smtClean="0"/>
              <a:t>50,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1800" b="1" dirty="0" smtClean="0"/>
              <a:t>52,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1800" b="1" dirty="0" smtClean="0"/>
              <a:t>4,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1800" b="1" dirty="0" smtClean="0"/>
              <a:t>9,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1800" b="1" dirty="0" smtClean="0"/>
              <a:t>27,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1800" b="1" dirty="0" smtClean="0"/>
              <a:t>47,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1800" b="1" dirty="0" smtClean="0"/>
              <a:t>13,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1800" b="1" dirty="0" smtClean="0"/>
              <a:t>33, 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1800" b="1" dirty="0" smtClean="0"/>
              <a:t>34,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1800" b="1" dirty="0" smtClean="0"/>
              <a:t>19,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1800" b="1" dirty="0" smtClean="0"/>
              <a:t>45,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1800" b="1" dirty="0" smtClean="0"/>
              <a:t>49,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1800" b="1" dirty="0" smtClean="0"/>
              <a:t>5,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1800" b="1" dirty="0" smtClean="0"/>
              <a:t>3,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1800" b="1" dirty="0" smtClean="0"/>
              <a:t>16,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1800" b="1" dirty="0" smtClean="0"/>
              <a:t>1,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1800" b="1" dirty="0" smtClean="0"/>
              <a:t>11,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1800" b="1" dirty="0" smtClean="0"/>
              <a:t>40,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1800" b="1" dirty="0" smtClean="0"/>
              <a:t>24,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1800" b="1" dirty="0" smtClean="0"/>
              <a:t>14,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1800" b="1" dirty="0" smtClean="0"/>
              <a:t>15, 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1800" b="1" dirty="0" smtClean="0"/>
              <a:t>вечерняя школа №17,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1800" b="1" dirty="0" err="1" smtClean="0"/>
              <a:t>Новокручининская</a:t>
            </a:r>
            <a:r>
              <a:rPr lang="ru-RU" sz="1800" b="1" dirty="0" smtClean="0"/>
              <a:t> СОШ,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1800" b="1" dirty="0" smtClean="0"/>
              <a:t>СОШ с. </a:t>
            </a:r>
            <a:r>
              <a:rPr lang="ru-RU" sz="1800" b="1" dirty="0" err="1" smtClean="0"/>
              <a:t>Засопка</a:t>
            </a:r>
            <a:r>
              <a:rPr lang="ru-RU" sz="1800" b="1" dirty="0" smtClean="0"/>
              <a:t>,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1800" b="1" dirty="0" err="1" smtClean="0"/>
              <a:t>Тунгокоченская</a:t>
            </a:r>
            <a:r>
              <a:rPr lang="ru-RU" sz="1800" b="1" dirty="0" smtClean="0"/>
              <a:t> СОШ,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1800" b="1" dirty="0" smtClean="0"/>
              <a:t>Краевой социально-реабилитационный центр «Надежда».</a:t>
            </a: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Диаграмма 3"/>
          <p:cNvGraphicFramePr>
            <a:graphicFrameLocks/>
          </p:cNvGraphicFramePr>
          <p:nvPr/>
        </p:nvGraphicFramePr>
        <p:xfrm>
          <a:off x="704850" y="1001713"/>
          <a:ext cx="7734300" cy="4565650"/>
        </p:xfrm>
        <a:graphic>
          <a:graphicData uri="http://schemas.openxmlformats.org/presentationml/2006/ole">
            <p:oleObj spid="_x0000_s1026" r:id="rId3" imgW="7730398" imgH="4566300" progId="Excel.Chart.8">
              <p:embed/>
            </p:oleObj>
          </a:graphicData>
        </a:graphic>
      </p:graphicFrame>
      <p:sp>
        <p:nvSpPr>
          <p:cNvPr id="1027" name="TextBox 1"/>
          <p:cNvSpPr txBox="1">
            <a:spLocks noChangeArrowheads="1"/>
          </p:cNvSpPr>
          <p:nvPr/>
        </p:nvSpPr>
        <p:spPr bwMode="auto">
          <a:xfrm>
            <a:off x="827088" y="188913"/>
            <a:ext cx="73453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/>
              <a:t>Процентное соотношение задействованных в работе школ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>Наибольшей актуальностью наши темы пользовались в школах:</a:t>
            </a:r>
          </a:p>
        </p:txBody>
      </p:sp>
      <p:graphicFrame>
        <p:nvGraphicFramePr>
          <p:cNvPr id="2050" name="Диаграмма 5"/>
          <p:cNvGraphicFramePr>
            <a:graphicFrameLocks/>
          </p:cNvGraphicFramePr>
          <p:nvPr/>
        </p:nvGraphicFramePr>
        <p:xfrm>
          <a:off x="200025" y="930275"/>
          <a:ext cx="8743950" cy="5789613"/>
        </p:xfrm>
        <a:graphic>
          <a:graphicData uri="http://schemas.openxmlformats.org/presentationml/2006/ole">
            <p:oleObj spid="_x0000_s2050" r:id="rId3" imgW="8742422" imgH="578560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Диаграмма 2"/>
          <p:cNvGraphicFramePr>
            <a:graphicFrameLocks/>
          </p:cNvGraphicFramePr>
          <p:nvPr/>
        </p:nvGraphicFramePr>
        <p:xfrm>
          <a:off x="200025" y="981075"/>
          <a:ext cx="8815388" cy="5738813"/>
        </p:xfrm>
        <a:graphic>
          <a:graphicData uri="http://schemas.openxmlformats.org/presentationml/2006/ole">
            <p:oleObj spid="_x0000_s3074" r:id="rId3" imgW="8815580" imgH="5736833" progId="Excel.Chart.8">
              <p:embed/>
            </p:oleObj>
          </a:graphicData>
        </a:graphic>
      </p:graphicFrame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0" y="2667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/>
              <a:t>Распределение классов СОШ по количеству </a:t>
            </a:r>
          </a:p>
          <a:p>
            <a:pPr algn="ctr"/>
            <a:r>
              <a:rPr lang="ru-RU" altLang="ru-RU" sz="2400" b="1"/>
              <a:t>прочитанных тем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3150"/>
          </a:xfrm>
        </p:spPr>
        <p:txBody>
          <a:bodyPr/>
          <a:lstStyle/>
          <a:p>
            <a:pPr eaLnBrk="1" hangingPunct="1"/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>Всего было прочитано 147 тем. </a:t>
            </a:r>
            <a:br>
              <a:rPr lang="ru-RU" altLang="ru-RU" smtClean="0"/>
            </a:br>
            <a:r>
              <a:rPr lang="ru-RU" altLang="ru-RU" smtClean="0"/>
              <a:t>Было задействовано около</a:t>
            </a:r>
            <a:br>
              <a:rPr lang="ru-RU" altLang="ru-RU" smtClean="0"/>
            </a:br>
            <a:r>
              <a:rPr lang="ru-RU" altLang="ru-RU" smtClean="0"/>
              <a:t>2205 школьников</a:t>
            </a:r>
            <a:br>
              <a:rPr lang="ru-RU" altLang="ru-RU" smtClean="0"/>
            </a:br>
            <a:r>
              <a:rPr lang="ru-RU" altLang="ru-RU" smtClean="0"/>
              <a:t>Возрастная категория учащихся – 1-11 класс</a:t>
            </a:r>
            <a:br>
              <a:rPr lang="ru-RU" altLang="ru-RU" smtClean="0"/>
            </a:b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1008</Words>
  <Application>Microsoft Office PowerPoint</Application>
  <PresentationFormat>Экран (4:3)</PresentationFormat>
  <Paragraphs>321</Paragraphs>
  <Slides>23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Тема Office</vt:lpstr>
      <vt:lpstr>Специальное оформление</vt:lpstr>
      <vt:lpstr>Диаграмма Microsoft Excel</vt:lpstr>
      <vt:lpstr>Слайд 1</vt:lpstr>
      <vt:lpstr>Слайд 2</vt:lpstr>
      <vt:lpstr>Направления  деятельности: </vt:lpstr>
      <vt:lpstr>Слайд 4</vt:lpstr>
      <vt:lpstr>В результате,  работа была организована с 30 школами: </vt:lpstr>
      <vt:lpstr>Слайд 6</vt:lpstr>
      <vt:lpstr>Наибольшей актуальностью наши темы пользовались в школах:</vt:lpstr>
      <vt:lpstr>Слайд 8</vt:lpstr>
      <vt:lpstr> Всего было прочитано 147 тем.  Было задействовано около 2205 школьников Возрастная категория учащихся – 1-11 класс </vt:lpstr>
      <vt:lpstr>Слайд 10</vt:lpstr>
      <vt:lpstr>Слайд 11</vt:lpstr>
      <vt:lpstr>Слайд 12</vt:lpstr>
      <vt:lpstr>Слайд 13</vt:lpstr>
      <vt:lpstr>Слайд 14</vt:lpstr>
      <vt:lpstr>Слайд 15</vt:lpstr>
      <vt:lpstr>Оценка эффективности мини-лекций по формированию мотиваций  ЗОЖ. </vt:lpstr>
      <vt:lpstr>Оценка эффективности мини-лекций по формированию мотиваций  ЗОЖ. Получено 156 анкет. </vt:lpstr>
      <vt:lpstr>Слайд 18</vt:lpstr>
      <vt:lpstr>Слайд 19</vt:lpstr>
      <vt:lpstr>Интересующие темы:</vt:lpstr>
      <vt:lpstr>РЕКОМЕНДАЦИИ:</vt:lpstr>
      <vt:lpstr>Слайд 22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voronovav</cp:lastModifiedBy>
  <cp:revision>44</cp:revision>
  <dcterms:created xsi:type="dcterms:W3CDTF">2011-09-13T15:51:40Z</dcterms:created>
  <dcterms:modified xsi:type="dcterms:W3CDTF">2015-10-16T05:08:38Z</dcterms:modified>
</cp:coreProperties>
</file>